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diagrams/quickStyle1.xml" ContentType="application/vnd.openxmlformats-officedocument.drawingml.diagramStyle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style5.xml" ContentType="application/vnd.ms-office.chartstyle+xml"/>
  <Override PartName="/ppt/diagrams/layout1.xml" ContentType="application/vnd.openxmlformats-officedocument.drawingml.diagramLayou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layout3.xml" ContentType="application/vnd.openxmlformats-officedocument.drawingml.diagramLayout+xml"/>
  <Override PartName="/ppt/charts/colors5.xml" ContentType="application/vnd.ms-office.chartcolor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quickStyle3.xml" ContentType="application/vnd.openxmlformats-officedocument.drawingml.diagramStyle+xml"/>
  <Override PartName="/ppt/charts/chart9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1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PQRSD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7C-4599-ABE5-2E33BD3C7C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79-4D93-B091-83D131FFCF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79-4D93-B091-83D131FFCF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042-4A17-AC0A-5E123FB52F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042-4A17-AC0A-5E123FB52F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1E7-4A4E-A974-7AFDDC08EC06}"/>
              </c:ext>
            </c:extLst>
          </c:dPt>
          <c:dLbls>
            <c:dLbl>
              <c:idx val="0"/>
              <c:layout>
                <c:manualLayout>
                  <c:x val="-9.7803513039266057E-2"/>
                  <c:y val="0.122783342539597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7C-4599-ABE5-2E33BD3C7C11}"/>
                </c:ext>
              </c:extLst>
            </c:dLbl>
            <c:dLbl>
              <c:idx val="1"/>
              <c:layout>
                <c:manualLayout>
                  <c:x val="-0.20228490987218831"/>
                  <c:y val="5.83643510645213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79-4D93-B091-83D131FFCF56}"/>
                </c:ext>
              </c:extLst>
            </c:dLbl>
            <c:dLbl>
              <c:idx val="5"/>
              <c:layout>
                <c:manualLayout>
                  <c:x val="0.10529390848164243"/>
                  <c:y val="0.152484487249906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E7-4A4E-A974-7AFDDC08EC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Hoja1!$A$2:$A$7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615</c:v>
                </c:pt>
                <c:pt idx="1">
                  <c:v>1051</c:v>
                </c:pt>
                <c:pt idx="2">
                  <c:v>1357</c:v>
                </c:pt>
                <c:pt idx="3">
                  <c:v>722</c:v>
                </c:pt>
                <c:pt idx="4">
                  <c:v>775</c:v>
                </c:pt>
                <c:pt idx="5">
                  <c:v>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C-4599-ABE5-2E33BD3C7C1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DENUNCIA</c:v>
                </c:pt>
                <c:pt idx="1">
                  <c:v>FELICITACIONES</c:v>
                </c:pt>
                <c:pt idx="2">
                  <c:v>PETICIÓN</c:v>
                </c:pt>
                <c:pt idx="3">
                  <c:v>QUEJA</c:v>
                </c:pt>
                <c:pt idx="4">
                  <c:v>RECLAMO</c:v>
                </c:pt>
                <c:pt idx="5">
                  <c:v>TRÁMITE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1646</c:v>
                </c:pt>
                <c:pt idx="3">
                  <c:v>5</c:v>
                </c:pt>
                <c:pt idx="4">
                  <c:v>1</c:v>
                </c:pt>
                <c:pt idx="5">
                  <c:v>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8-4930-BB98-B2EBFBA5A7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817312"/>
        <c:axId val="290747848"/>
      </c:barChart>
      <c:catAx>
        <c:axId val="3218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747848"/>
        <c:crossesAt val="1"/>
        <c:auto val="1"/>
        <c:lblAlgn val="ctr"/>
        <c:lblOffset val="100"/>
        <c:noMultiLvlLbl val="0"/>
      </c:catAx>
      <c:valAx>
        <c:axId val="29074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817312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2do </a:t>
            </a:r>
            <a:r>
              <a:rPr lang="en-US" dirty="0" err="1" smtClean="0"/>
              <a:t>Trimestre</a:t>
            </a:r>
            <a:r>
              <a:rPr lang="en-US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2do Trimiestre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CO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Hoja1!$B$2:$B$3</c:f>
              <c:numCache>
                <c:formatCode>General</c:formatCode>
                <c:ptCount val="2"/>
                <c:pt idx="0">
                  <c:v>2362</c:v>
                </c:pt>
                <c:pt idx="1">
                  <c:v>2316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3-414F-90A3-02D7F6E88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466912"/>
        <c:axId val="528465600"/>
      </c:barChart>
      <c:catAx>
        <c:axId val="528466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C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65600"/>
        <c:crosses val="autoZero"/>
        <c:auto val="1"/>
        <c:lblAlgn val="ctr"/>
        <c:lblOffset val="100"/>
        <c:noMultiLvlLbl val="0"/>
      </c:catAx>
      <c:valAx>
        <c:axId val="52846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C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66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C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CO" noProof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Peticiones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722</c:v>
                </c:pt>
                <c:pt idx="1">
                  <c:v>775</c:v>
                </c:pt>
                <c:pt idx="2">
                  <c:v>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9D-4B86-909E-9C1291F3F94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4238040"/>
        <c:axId val="524238368"/>
      </c:lineChart>
      <c:catAx>
        <c:axId val="524238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38368"/>
        <c:crosses val="autoZero"/>
        <c:auto val="1"/>
        <c:lblAlgn val="ctr"/>
        <c:lblOffset val="100"/>
        <c:noMultiLvlLbl val="0"/>
      </c:catAx>
      <c:valAx>
        <c:axId val="52423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38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CORREO CERTIFICADO</c:v>
                </c:pt>
                <c:pt idx="1">
                  <c:v>CORREO ELECTRÓNICO</c:v>
                </c:pt>
                <c:pt idx="2">
                  <c:v>PÁGINA WEB</c:v>
                </c:pt>
                <c:pt idx="3">
                  <c:v>PERSONAL</c:v>
                </c:pt>
                <c:pt idx="4">
                  <c:v>WEB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13</c:v>
                </c:pt>
                <c:pt idx="1">
                  <c:v>209</c:v>
                </c:pt>
                <c:pt idx="2">
                  <c:v>3</c:v>
                </c:pt>
                <c:pt idx="3">
                  <c:v>1953</c:v>
                </c:pt>
                <c:pt idx="4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E-4121-BD8E-2EED11983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3979504"/>
        <c:axId val="403976880"/>
      </c:barChart>
      <c:catAx>
        <c:axId val="40397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76880"/>
        <c:crosses val="autoZero"/>
        <c:auto val="1"/>
        <c:lblAlgn val="ctr"/>
        <c:lblOffset val="100"/>
        <c:noMultiLvlLbl val="0"/>
      </c:catAx>
      <c:valAx>
        <c:axId val="40397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7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¿Cómo considera usted el tiempo de respuesta para su PQRS-D?</c:v>
                </c:pt>
              </c:strCache>
            </c:strRef>
          </c:tx>
          <c:explosion val="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B5-4800-81C6-37203E8F95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B5-4800-81C6-37203E8F95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B5-4800-81C6-37203E8F95C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72-433D-9401-46E02D506E8E}"/>
              </c:ext>
            </c:extLst>
          </c:dPt>
          <c:dLbls>
            <c:dLbl>
              <c:idx val="3"/>
              <c:layout>
                <c:manualLayout>
                  <c:x val="-1.1500124546348837E-6"/>
                  <c:y val="0.108435520129250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72-433D-9401-46E02D506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Excelente</c:v>
                </c:pt>
                <c:pt idx="1">
                  <c:v>Bueno</c:v>
                </c:pt>
                <c:pt idx="2">
                  <c:v>Regular</c:v>
                </c:pt>
                <c:pt idx="3">
                  <c:v>Malo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2-433D-9401-46E02D506E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6852537601433916"/>
          <c:y val="0.28458566889084358"/>
          <c:w val="0.4005202429124215"/>
          <c:h val="0.67221089815398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¿Su petición fue respuesta de manera clara? (Fácil lectura o entendimiento de la información suministrada)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BE-4D30-8E8F-8263870DAB8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BE-4D30-8E8F-8263870DAB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D-47F3-953B-B3C2A2491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37790639418908E-2"/>
          <c:y val="0.55182384833620024"/>
          <c:w val="0.13884560451970057"/>
          <c:h val="7.8749257252563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6220392686632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334490288852189"/>
          <c:y val="0.28348532015829292"/>
          <c:w val="0.49848185164700637"/>
          <c:h val="0.562928796263745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¿Se considera satisfecho(a) con los servicios ofrecidos por la Alcaldía de Quibdó y la Dependencia?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8F-4C25-BF2C-844DB4E4241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48F-4C25-BF2C-844DB4E424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F-4C25-BF2C-844DB4E42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62" b="0" i="0" u="none" strike="noStrike" baseline="0" dirty="0" smtClean="0">
                <a:effectLst/>
              </a:rPr>
              <a:t>¿Actitud y disposición del personal que atendió su Petición, Queja, Reclamo, Sugerencia y/o Denuncia (PQRSD) fue?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838103024161077E-2"/>
          <c:y val="0.26578176153764915"/>
          <c:w val="0.92213769319854477"/>
          <c:h val="0.64852936624411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9-4596-AD7C-04A4346B9B0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E9-4596-AD7C-04A4346B9B0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E9-4596-AD7C-04A4346B9B0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Malo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E9-4596-AD7C-04A4346B9B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6226720"/>
        <c:axId val="616228360"/>
      </c:barChart>
      <c:catAx>
        <c:axId val="61622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228360"/>
        <c:crosses val="autoZero"/>
        <c:auto val="1"/>
        <c:lblAlgn val="ctr"/>
        <c:lblOffset val="100"/>
        <c:noMultiLvlLbl val="0"/>
      </c:catAx>
      <c:valAx>
        <c:axId val="61622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2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779E2-FCAF-4EBC-9685-5EF345568A49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63E8B23-3161-4DDF-BA60-706DAF8A90FA}">
      <dgm:prSet phldrT="[Texto]"/>
      <dgm:spPr/>
      <dgm:t>
        <a:bodyPr/>
        <a:lstStyle/>
        <a:p>
          <a:r>
            <a:rPr lang="es-ES" dirty="0" smtClean="0"/>
            <a:t>Abril</a:t>
          </a:r>
          <a:endParaRPr lang="es-ES" dirty="0"/>
        </a:p>
      </dgm:t>
    </dgm:pt>
    <dgm:pt modelId="{0F7A8099-D1C7-459C-A86A-95559142DD7E}" type="parTrans" cxnId="{349F28A1-5EF3-4E6A-9F48-C4BEA36695E5}">
      <dgm:prSet/>
      <dgm:spPr/>
      <dgm:t>
        <a:bodyPr/>
        <a:lstStyle/>
        <a:p>
          <a:endParaRPr lang="es-ES"/>
        </a:p>
      </dgm:t>
    </dgm:pt>
    <dgm:pt modelId="{EBF4D4CE-E607-4106-AB29-B96573C7B353}" type="sibTrans" cxnId="{349F28A1-5EF3-4E6A-9F48-C4BEA36695E5}">
      <dgm:prSet/>
      <dgm:spPr/>
      <dgm:t>
        <a:bodyPr/>
        <a:lstStyle/>
        <a:p>
          <a:endParaRPr lang="es-ES"/>
        </a:p>
      </dgm:t>
    </dgm:pt>
    <dgm:pt modelId="{F9D17AC1-25B2-4134-8729-4D46B1A9B6B1}">
      <dgm:prSet phldrT="[Texto]"/>
      <dgm:spPr/>
      <dgm:t>
        <a:bodyPr/>
        <a:lstStyle/>
        <a:p>
          <a:r>
            <a:rPr lang="es-ES" dirty="0" smtClean="0"/>
            <a:t>80,96%</a:t>
          </a:r>
          <a:endParaRPr lang="es-ES" dirty="0"/>
        </a:p>
      </dgm:t>
    </dgm:pt>
    <dgm:pt modelId="{C7EC831D-EF3B-4D3A-A401-4CD0C1BF220D}" type="parTrans" cxnId="{D0D49CBE-D427-4B45-A648-27FC1DC45564}">
      <dgm:prSet/>
      <dgm:spPr/>
      <dgm:t>
        <a:bodyPr/>
        <a:lstStyle/>
        <a:p>
          <a:endParaRPr lang="es-ES"/>
        </a:p>
      </dgm:t>
    </dgm:pt>
    <dgm:pt modelId="{3186E617-5975-4528-A85F-CBC0F734666E}" type="sibTrans" cxnId="{D0D49CBE-D427-4B45-A648-27FC1DC45564}">
      <dgm:prSet/>
      <dgm:spPr/>
      <dgm:t>
        <a:bodyPr/>
        <a:lstStyle/>
        <a:p>
          <a:endParaRPr lang="es-ES"/>
        </a:p>
      </dgm:t>
    </dgm:pt>
    <dgm:pt modelId="{B1017786-B306-4B7D-86F3-A7047D1A8755}">
      <dgm:prSet phldrT="[Texto]"/>
      <dgm:spPr/>
      <dgm:t>
        <a:bodyPr/>
        <a:lstStyle/>
        <a:p>
          <a:r>
            <a:rPr lang="es-ES" dirty="0" smtClean="0"/>
            <a:t>Mayo</a:t>
          </a:r>
          <a:endParaRPr lang="es-ES" dirty="0"/>
        </a:p>
      </dgm:t>
    </dgm:pt>
    <dgm:pt modelId="{9569F498-A1C2-4C2E-A59D-ABE40BAE7670}" type="parTrans" cxnId="{F2920F34-CF13-4227-8932-7C6F5A728376}">
      <dgm:prSet/>
      <dgm:spPr/>
      <dgm:t>
        <a:bodyPr/>
        <a:lstStyle/>
        <a:p>
          <a:endParaRPr lang="es-ES"/>
        </a:p>
      </dgm:t>
    </dgm:pt>
    <dgm:pt modelId="{29368133-2A83-4F4D-9B73-429834A034BD}" type="sibTrans" cxnId="{F2920F34-CF13-4227-8932-7C6F5A728376}">
      <dgm:prSet/>
      <dgm:spPr/>
      <dgm:t>
        <a:bodyPr/>
        <a:lstStyle/>
        <a:p>
          <a:endParaRPr lang="es-ES"/>
        </a:p>
      </dgm:t>
    </dgm:pt>
    <dgm:pt modelId="{7358F753-AA7F-4001-8E39-4311A934AB8F}">
      <dgm:prSet phldrT="[Texto]"/>
      <dgm:spPr/>
      <dgm:t>
        <a:bodyPr/>
        <a:lstStyle/>
        <a:p>
          <a:r>
            <a:rPr lang="es-ES" dirty="0" smtClean="0"/>
            <a:t>84,33%</a:t>
          </a:r>
          <a:endParaRPr lang="es-ES" dirty="0"/>
        </a:p>
      </dgm:t>
    </dgm:pt>
    <dgm:pt modelId="{EC44B872-1270-4E3D-B81F-57EED9EE7202}" type="parTrans" cxnId="{7E01FC44-43C5-463E-A40F-9F2B9BCF1BBE}">
      <dgm:prSet/>
      <dgm:spPr/>
      <dgm:t>
        <a:bodyPr/>
        <a:lstStyle/>
        <a:p>
          <a:endParaRPr lang="es-ES"/>
        </a:p>
      </dgm:t>
    </dgm:pt>
    <dgm:pt modelId="{DB45A944-0043-44A6-B266-E2F9EC7C155A}" type="sibTrans" cxnId="{7E01FC44-43C5-463E-A40F-9F2B9BCF1BBE}">
      <dgm:prSet/>
      <dgm:spPr/>
      <dgm:t>
        <a:bodyPr/>
        <a:lstStyle/>
        <a:p>
          <a:endParaRPr lang="es-ES"/>
        </a:p>
      </dgm:t>
    </dgm:pt>
    <dgm:pt modelId="{CAAF96D3-7487-4D13-BEED-23122A2C4B1E}">
      <dgm:prSet phldrT="[Texto]"/>
      <dgm:spPr/>
      <dgm:t>
        <a:bodyPr/>
        <a:lstStyle/>
        <a:p>
          <a:r>
            <a:rPr lang="es-ES" dirty="0" smtClean="0"/>
            <a:t>Junio</a:t>
          </a:r>
          <a:endParaRPr lang="es-ES" dirty="0"/>
        </a:p>
      </dgm:t>
    </dgm:pt>
    <dgm:pt modelId="{C983FD82-4B48-4F07-914F-827A69659AF8}" type="parTrans" cxnId="{BCFF238B-3C30-46B9-9056-1A5989891B9A}">
      <dgm:prSet/>
      <dgm:spPr/>
      <dgm:t>
        <a:bodyPr/>
        <a:lstStyle/>
        <a:p>
          <a:endParaRPr lang="es-ES"/>
        </a:p>
      </dgm:t>
    </dgm:pt>
    <dgm:pt modelId="{27DD953E-6AC8-4F54-9F29-738D3716287D}" type="sibTrans" cxnId="{BCFF238B-3C30-46B9-9056-1A5989891B9A}">
      <dgm:prSet/>
      <dgm:spPr/>
      <dgm:t>
        <a:bodyPr/>
        <a:lstStyle/>
        <a:p>
          <a:endParaRPr lang="es-ES"/>
        </a:p>
      </dgm:t>
    </dgm:pt>
    <dgm:pt modelId="{0FB2A719-6AC2-40C7-9BFE-E1A9729E4783}">
      <dgm:prSet phldrT="[Texto]"/>
      <dgm:spPr/>
      <dgm:t>
        <a:bodyPr/>
        <a:lstStyle/>
        <a:p>
          <a:r>
            <a:rPr lang="es-ES" dirty="0" smtClean="0"/>
            <a:t>76,08%</a:t>
          </a:r>
          <a:endParaRPr lang="es-ES" dirty="0"/>
        </a:p>
      </dgm:t>
    </dgm:pt>
    <dgm:pt modelId="{DE7432F3-8F23-4136-91FC-D2DDF9728DCB}" type="parTrans" cxnId="{9EB75E6E-4D2A-4997-89AF-C120DB5698E9}">
      <dgm:prSet/>
      <dgm:spPr/>
      <dgm:t>
        <a:bodyPr/>
        <a:lstStyle/>
        <a:p>
          <a:endParaRPr lang="es-ES"/>
        </a:p>
      </dgm:t>
    </dgm:pt>
    <dgm:pt modelId="{92535AF1-787B-4D19-887F-5CC6E1D8C07D}" type="sibTrans" cxnId="{9EB75E6E-4D2A-4997-89AF-C120DB5698E9}">
      <dgm:prSet/>
      <dgm:spPr/>
      <dgm:t>
        <a:bodyPr/>
        <a:lstStyle/>
        <a:p>
          <a:endParaRPr lang="es-ES"/>
        </a:p>
      </dgm:t>
    </dgm:pt>
    <dgm:pt modelId="{B1FE96A7-15FA-4017-A74F-6CD30108DE2A}" type="pres">
      <dgm:prSet presAssocID="{B9D779E2-FCAF-4EBC-9685-5EF345568A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C248DB-DC53-461C-9B62-DB931346DB26}" type="pres">
      <dgm:prSet presAssocID="{B63E8B23-3161-4DDF-BA60-706DAF8A90FA}" presName="compositeNode" presStyleCnt="0">
        <dgm:presLayoutVars>
          <dgm:bulletEnabled val="1"/>
        </dgm:presLayoutVars>
      </dgm:prSet>
      <dgm:spPr/>
    </dgm:pt>
    <dgm:pt modelId="{564CA7A3-1E7A-46FA-9830-C8A4281EB96A}" type="pres">
      <dgm:prSet presAssocID="{B63E8B23-3161-4DDF-BA60-706DAF8A90FA}" presName="bgRect" presStyleLbl="node1" presStyleIdx="0" presStyleCnt="3"/>
      <dgm:spPr/>
      <dgm:t>
        <a:bodyPr/>
        <a:lstStyle/>
        <a:p>
          <a:endParaRPr lang="es-ES"/>
        </a:p>
      </dgm:t>
    </dgm:pt>
    <dgm:pt modelId="{4AE37EA9-1D05-4AF3-8EF2-72A4DD359471}" type="pres">
      <dgm:prSet presAssocID="{B63E8B23-3161-4DDF-BA60-706DAF8A90F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313FF4-0A3D-4A7D-96EE-E205DAA30C2F}" type="pres">
      <dgm:prSet presAssocID="{B63E8B23-3161-4DDF-BA60-706DAF8A90F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7BAEA9-5384-4C94-A73C-43740972307F}" type="pres">
      <dgm:prSet presAssocID="{EBF4D4CE-E607-4106-AB29-B96573C7B353}" presName="hSp" presStyleCnt="0"/>
      <dgm:spPr/>
    </dgm:pt>
    <dgm:pt modelId="{004A0402-E62E-4ABD-9F4B-4EF497665A52}" type="pres">
      <dgm:prSet presAssocID="{EBF4D4CE-E607-4106-AB29-B96573C7B353}" presName="vProcSp" presStyleCnt="0"/>
      <dgm:spPr/>
    </dgm:pt>
    <dgm:pt modelId="{F465C752-ECE2-4BD2-A99D-C7933324A261}" type="pres">
      <dgm:prSet presAssocID="{EBF4D4CE-E607-4106-AB29-B96573C7B353}" presName="vSp1" presStyleCnt="0"/>
      <dgm:spPr/>
    </dgm:pt>
    <dgm:pt modelId="{BFCEEF68-D68E-48D8-BB6B-45F5AA6E14F2}" type="pres">
      <dgm:prSet presAssocID="{EBF4D4CE-E607-4106-AB29-B96573C7B353}" presName="simulatedConn" presStyleLbl="solidFgAcc1" presStyleIdx="0" presStyleCnt="2"/>
      <dgm:spPr/>
    </dgm:pt>
    <dgm:pt modelId="{9BC1CFA7-B4C4-4DAC-9853-B25D5B7678CE}" type="pres">
      <dgm:prSet presAssocID="{EBF4D4CE-E607-4106-AB29-B96573C7B353}" presName="vSp2" presStyleCnt="0"/>
      <dgm:spPr/>
    </dgm:pt>
    <dgm:pt modelId="{B0C31E8B-BD8E-4FC9-A5E3-706FAD9E5B0E}" type="pres">
      <dgm:prSet presAssocID="{EBF4D4CE-E607-4106-AB29-B96573C7B353}" presName="sibTrans" presStyleCnt="0"/>
      <dgm:spPr/>
    </dgm:pt>
    <dgm:pt modelId="{ACE191C0-0758-420E-A615-0B5244245539}" type="pres">
      <dgm:prSet presAssocID="{B1017786-B306-4B7D-86F3-A7047D1A8755}" presName="compositeNode" presStyleCnt="0">
        <dgm:presLayoutVars>
          <dgm:bulletEnabled val="1"/>
        </dgm:presLayoutVars>
      </dgm:prSet>
      <dgm:spPr/>
    </dgm:pt>
    <dgm:pt modelId="{CEAB46A7-2ED5-4332-B192-CF76F22FFB9C}" type="pres">
      <dgm:prSet presAssocID="{B1017786-B306-4B7D-86F3-A7047D1A8755}" presName="bgRect" presStyleLbl="node1" presStyleIdx="1" presStyleCnt="3"/>
      <dgm:spPr/>
      <dgm:t>
        <a:bodyPr/>
        <a:lstStyle/>
        <a:p>
          <a:endParaRPr lang="es-ES"/>
        </a:p>
      </dgm:t>
    </dgm:pt>
    <dgm:pt modelId="{AE5230E8-C835-4692-92B3-C81D04E10998}" type="pres">
      <dgm:prSet presAssocID="{B1017786-B306-4B7D-86F3-A7047D1A875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8D0267-233C-47B3-91FE-37265DEE97F2}" type="pres">
      <dgm:prSet presAssocID="{B1017786-B306-4B7D-86F3-A7047D1A875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62AD2E-C7F3-4C0F-B923-6B8F46B37B11}" type="pres">
      <dgm:prSet presAssocID="{29368133-2A83-4F4D-9B73-429834A034BD}" presName="hSp" presStyleCnt="0"/>
      <dgm:spPr/>
    </dgm:pt>
    <dgm:pt modelId="{F420375D-C715-4EF3-AFD9-651566110256}" type="pres">
      <dgm:prSet presAssocID="{29368133-2A83-4F4D-9B73-429834A034BD}" presName="vProcSp" presStyleCnt="0"/>
      <dgm:spPr/>
    </dgm:pt>
    <dgm:pt modelId="{DCAC71C6-B7A4-4F9D-98F7-279017B70BA1}" type="pres">
      <dgm:prSet presAssocID="{29368133-2A83-4F4D-9B73-429834A034BD}" presName="vSp1" presStyleCnt="0"/>
      <dgm:spPr/>
    </dgm:pt>
    <dgm:pt modelId="{0C089366-F932-435D-BB72-7DC48A51E001}" type="pres">
      <dgm:prSet presAssocID="{29368133-2A83-4F4D-9B73-429834A034BD}" presName="simulatedConn" presStyleLbl="solidFgAcc1" presStyleIdx="1" presStyleCnt="2"/>
      <dgm:spPr/>
    </dgm:pt>
    <dgm:pt modelId="{02968037-D6F9-4E23-A12A-13349C45D4D2}" type="pres">
      <dgm:prSet presAssocID="{29368133-2A83-4F4D-9B73-429834A034BD}" presName="vSp2" presStyleCnt="0"/>
      <dgm:spPr/>
    </dgm:pt>
    <dgm:pt modelId="{7BAE5DFE-FAA7-4935-BB20-152F73E414FF}" type="pres">
      <dgm:prSet presAssocID="{29368133-2A83-4F4D-9B73-429834A034BD}" presName="sibTrans" presStyleCnt="0"/>
      <dgm:spPr/>
    </dgm:pt>
    <dgm:pt modelId="{BC119F55-455F-479E-8696-82FADC755381}" type="pres">
      <dgm:prSet presAssocID="{CAAF96D3-7487-4D13-BEED-23122A2C4B1E}" presName="compositeNode" presStyleCnt="0">
        <dgm:presLayoutVars>
          <dgm:bulletEnabled val="1"/>
        </dgm:presLayoutVars>
      </dgm:prSet>
      <dgm:spPr/>
    </dgm:pt>
    <dgm:pt modelId="{8F293FDB-0412-4748-B338-FF8CAE2316B5}" type="pres">
      <dgm:prSet presAssocID="{CAAF96D3-7487-4D13-BEED-23122A2C4B1E}" presName="bgRect" presStyleLbl="node1" presStyleIdx="2" presStyleCnt="3" custScaleY="100000"/>
      <dgm:spPr/>
      <dgm:t>
        <a:bodyPr/>
        <a:lstStyle/>
        <a:p>
          <a:endParaRPr lang="es-ES"/>
        </a:p>
      </dgm:t>
    </dgm:pt>
    <dgm:pt modelId="{155712B3-1881-47D3-8AE5-962F34E19DB6}" type="pres">
      <dgm:prSet presAssocID="{CAAF96D3-7487-4D13-BEED-23122A2C4B1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769437-B6EB-412C-B70F-28DB0DFE9A87}" type="pres">
      <dgm:prSet presAssocID="{CAAF96D3-7487-4D13-BEED-23122A2C4B1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9F28A1-5EF3-4E6A-9F48-C4BEA36695E5}" srcId="{B9D779E2-FCAF-4EBC-9685-5EF345568A49}" destId="{B63E8B23-3161-4DDF-BA60-706DAF8A90FA}" srcOrd="0" destOrd="0" parTransId="{0F7A8099-D1C7-459C-A86A-95559142DD7E}" sibTransId="{EBF4D4CE-E607-4106-AB29-B96573C7B353}"/>
    <dgm:cxn modelId="{480B47C5-05C8-4986-B7B6-9119CA87CA14}" type="presOf" srcId="{CAAF96D3-7487-4D13-BEED-23122A2C4B1E}" destId="{155712B3-1881-47D3-8AE5-962F34E19DB6}" srcOrd="1" destOrd="0" presId="urn:microsoft.com/office/officeart/2005/8/layout/hProcess7"/>
    <dgm:cxn modelId="{5DF57B72-C061-4555-AAE9-EF0671CCDBAA}" type="presOf" srcId="{7358F753-AA7F-4001-8E39-4311A934AB8F}" destId="{2D8D0267-233C-47B3-91FE-37265DEE97F2}" srcOrd="0" destOrd="0" presId="urn:microsoft.com/office/officeart/2005/8/layout/hProcess7"/>
    <dgm:cxn modelId="{BCFF238B-3C30-46B9-9056-1A5989891B9A}" srcId="{B9D779E2-FCAF-4EBC-9685-5EF345568A49}" destId="{CAAF96D3-7487-4D13-BEED-23122A2C4B1E}" srcOrd="2" destOrd="0" parTransId="{C983FD82-4B48-4F07-914F-827A69659AF8}" sibTransId="{27DD953E-6AC8-4F54-9F29-738D3716287D}"/>
    <dgm:cxn modelId="{38B9CFE8-5873-411C-AA3E-DD6049EC5842}" type="presOf" srcId="{B1017786-B306-4B7D-86F3-A7047D1A8755}" destId="{CEAB46A7-2ED5-4332-B192-CF76F22FFB9C}" srcOrd="0" destOrd="0" presId="urn:microsoft.com/office/officeart/2005/8/layout/hProcess7"/>
    <dgm:cxn modelId="{EFFFF5BE-24AD-43DF-AFE8-C8C1F2D0CEA7}" type="presOf" srcId="{B63E8B23-3161-4DDF-BA60-706DAF8A90FA}" destId="{4AE37EA9-1D05-4AF3-8EF2-72A4DD359471}" srcOrd="1" destOrd="0" presId="urn:microsoft.com/office/officeart/2005/8/layout/hProcess7"/>
    <dgm:cxn modelId="{9EB75E6E-4D2A-4997-89AF-C120DB5698E9}" srcId="{CAAF96D3-7487-4D13-BEED-23122A2C4B1E}" destId="{0FB2A719-6AC2-40C7-9BFE-E1A9729E4783}" srcOrd="0" destOrd="0" parTransId="{DE7432F3-8F23-4136-91FC-D2DDF9728DCB}" sibTransId="{92535AF1-787B-4D19-887F-5CC6E1D8C07D}"/>
    <dgm:cxn modelId="{5BBF1C9C-31D0-40DD-9AEE-34B1610518D8}" type="presOf" srcId="{B9D779E2-FCAF-4EBC-9685-5EF345568A49}" destId="{B1FE96A7-15FA-4017-A74F-6CD30108DE2A}" srcOrd="0" destOrd="0" presId="urn:microsoft.com/office/officeart/2005/8/layout/hProcess7"/>
    <dgm:cxn modelId="{81787C0D-77EE-4F10-91F7-DB6B1F5A31E5}" type="presOf" srcId="{0FB2A719-6AC2-40C7-9BFE-E1A9729E4783}" destId="{D4769437-B6EB-412C-B70F-28DB0DFE9A87}" srcOrd="0" destOrd="0" presId="urn:microsoft.com/office/officeart/2005/8/layout/hProcess7"/>
    <dgm:cxn modelId="{F2920F34-CF13-4227-8932-7C6F5A728376}" srcId="{B9D779E2-FCAF-4EBC-9685-5EF345568A49}" destId="{B1017786-B306-4B7D-86F3-A7047D1A8755}" srcOrd="1" destOrd="0" parTransId="{9569F498-A1C2-4C2E-A59D-ABE40BAE7670}" sibTransId="{29368133-2A83-4F4D-9B73-429834A034BD}"/>
    <dgm:cxn modelId="{76A87BB5-4497-4A3A-8711-78A93BE546E2}" type="presOf" srcId="{B1017786-B306-4B7D-86F3-A7047D1A8755}" destId="{AE5230E8-C835-4692-92B3-C81D04E10998}" srcOrd="1" destOrd="0" presId="urn:microsoft.com/office/officeart/2005/8/layout/hProcess7"/>
    <dgm:cxn modelId="{7E01FC44-43C5-463E-A40F-9F2B9BCF1BBE}" srcId="{B1017786-B306-4B7D-86F3-A7047D1A8755}" destId="{7358F753-AA7F-4001-8E39-4311A934AB8F}" srcOrd="0" destOrd="0" parTransId="{EC44B872-1270-4E3D-B81F-57EED9EE7202}" sibTransId="{DB45A944-0043-44A6-B266-E2F9EC7C155A}"/>
    <dgm:cxn modelId="{276DBA8F-15AD-4627-A13B-F47496DA58D7}" type="presOf" srcId="{CAAF96D3-7487-4D13-BEED-23122A2C4B1E}" destId="{8F293FDB-0412-4748-B338-FF8CAE2316B5}" srcOrd="0" destOrd="0" presId="urn:microsoft.com/office/officeart/2005/8/layout/hProcess7"/>
    <dgm:cxn modelId="{B87152B2-2F75-4485-A916-0102580B55D8}" type="presOf" srcId="{B63E8B23-3161-4DDF-BA60-706DAF8A90FA}" destId="{564CA7A3-1E7A-46FA-9830-C8A4281EB96A}" srcOrd="0" destOrd="0" presId="urn:microsoft.com/office/officeart/2005/8/layout/hProcess7"/>
    <dgm:cxn modelId="{D0D49CBE-D427-4B45-A648-27FC1DC45564}" srcId="{B63E8B23-3161-4DDF-BA60-706DAF8A90FA}" destId="{F9D17AC1-25B2-4134-8729-4D46B1A9B6B1}" srcOrd="0" destOrd="0" parTransId="{C7EC831D-EF3B-4D3A-A401-4CD0C1BF220D}" sibTransId="{3186E617-5975-4528-A85F-CBC0F734666E}"/>
    <dgm:cxn modelId="{9FA46D77-4BAD-4EB1-B655-37C935AD07FB}" type="presOf" srcId="{F9D17AC1-25B2-4134-8729-4D46B1A9B6B1}" destId="{64313FF4-0A3D-4A7D-96EE-E205DAA30C2F}" srcOrd="0" destOrd="0" presId="urn:microsoft.com/office/officeart/2005/8/layout/hProcess7"/>
    <dgm:cxn modelId="{5F057F62-9B99-4729-833B-BFBF9B06BAE8}" type="presParOf" srcId="{B1FE96A7-15FA-4017-A74F-6CD30108DE2A}" destId="{E7C248DB-DC53-461C-9B62-DB931346DB26}" srcOrd="0" destOrd="0" presId="urn:microsoft.com/office/officeart/2005/8/layout/hProcess7"/>
    <dgm:cxn modelId="{8116EBA4-A0AA-4C9A-877C-B4CE24602075}" type="presParOf" srcId="{E7C248DB-DC53-461C-9B62-DB931346DB26}" destId="{564CA7A3-1E7A-46FA-9830-C8A4281EB96A}" srcOrd="0" destOrd="0" presId="urn:microsoft.com/office/officeart/2005/8/layout/hProcess7"/>
    <dgm:cxn modelId="{900EAAE4-42B7-41DE-8AC8-00295E0398C6}" type="presParOf" srcId="{E7C248DB-DC53-461C-9B62-DB931346DB26}" destId="{4AE37EA9-1D05-4AF3-8EF2-72A4DD359471}" srcOrd="1" destOrd="0" presId="urn:microsoft.com/office/officeart/2005/8/layout/hProcess7"/>
    <dgm:cxn modelId="{947580D2-1C96-472F-90C3-C5E76484761F}" type="presParOf" srcId="{E7C248DB-DC53-461C-9B62-DB931346DB26}" destId="{64313FF4-0A3D-4A7D-96EE-E205DAA30C2F}" srcOrd="2" destOrd="0" presId="urn:microsoft.com/office/officeart/2005/8/layout/hProcess7"/>
    <dgm:cxn modelId="{4C0F525F-8BF8-4899-91CC-4272CD0A6F01}" type="presParOf" srcId="{B1FE96A7-15FA-4017-A74F-6CD30108DE2A}" destId="{AF7BAEA9-5384-4C94-A73C-43740972307F}" srcOrd="1" destOrd="0" presId="urn:microsoft.com/office/officeart/2005/8/layout/hProcess7"/>
    <dgm:cxn modelId="{49DE8896-4244-47EC-896C-5C166FBDBA1D}" type="presParOf" srcId="{B1FE96A7-15FA-4017-A74F-6CD30108DE2A}" destId="{004A0402-E62E-4ABD-9F4B-4EF497665A52}" srcOrd="2" destOrd="0" presId="urn:microsoft.com/office/officeart/2005/8/layout/hProcess7"/>
    <dgm:cxn modelId="{D0D87839-2C52-478D-B0A9-9D92FBD667DC}" type="presParOf" srcId="{004A0402-E62E-4ABD-9F4B-4EF497665A52}" destId="{F465C752-ECE2-4BD2-A99D-C7933324A261}" srcOrd="0" destOrd="0" presId="urn:microsoft.com/office/officeart/2005/8/layout/hProcess7"/>
    <dgm:cxn modelId="{7B4418C8-86EA-4F11-95CF-5729739385E9}" type="presParOf" srcId="{004A0402-E62E-4ABD-9F4B-4EF497665A52}" destId="{BFCEEF68-D68E-48D8-BB6B-45F5AA6E14F2}" srcOrd="1" destOrd="0" presId="urn:microsoft.com/office/officeart/2005/8/layout/hProcess7"/>
    <dgm:cxn modelId="{A1AA97F6-35F2-44DC-BB97-67BB185C3C6F}" type="presParOf" srcId="{004A0402-E62E-4ABD-9F4B-4EF497665A52}" destId="{9BC1CFA7-B4C4-4DAC-9853-B25D5B7678CE}" srcOrd="2" destOrd="0" presId="urn:microsoft.com/office/officeart/2005/8/layout/hProcess7"/>
    <dgm:cxn modelId="{4618276A-521B-4413-8852-4F24E779426A}" type="presParOf" srcId="{B1FE96A7-15FA-4017-A74F-6CD30108DE2A}" destId="{B0C31E8B-BD8E-4FC9-A5E3-706FAD9E5B0E}" srcOrd="3" destOrd="0" presId="urn:microsoft.com/office/officeart/2005/8/layout/hProcess7"/>
    <dgm:cxn modelId="{5BC82DBB-D8F2-4B16-BDCC-FC42227D7807}" type="presParOf" srcId="{B1FE96A7-15FA-4017-A74F-6CD30108DE2A}" destId="{ACE191C0-0758-420E-A615-0B5244245539}" srcOrd="4" destOrd="0" presId="urn:microsoft.com/office/officeart/2005/8/layout/hProcess7"/>
    <dgm:cxn modelId="{5087FCAE-1599-464B-8B53-F56AA3A8471A}" type="presParOf" srcId="{ACE191C0-0758-420E-A615-0B5244245539}" destId="{CEAB46A7-2ED5-4332-B192-CF76F22FFB9C}" srcOrd="0" destOrd="0" presId="urn:microsoft.com/office/officeart/2005/8/layout/hProcess7"/>
    <dgm:cxn modelId="{76611799-57B2-43A3-8B87-184EC7309D47}" type="presParOf" srcId="{ACE191C0-0758-420E-A615-0B5244245539}" destId="{AE5230E8-C835-4692-92B3-C81D04E10998}" srcOrd="1" destOrd="0" presId="urn:microsoft.com/office/officeart/2005/8/layout/hProcess7"/>
    <dgm:cxn modelId="{EBC77F68-85B1-43F8-A74B-8A590727FA05}" type="presParOf" srcId="{ACE191C0-0758-420E-A615-0B5244245539}" destId="{2D8D0267-233C-47B3-91FE-37265DEE97F2}" srcOrd="2" destOrd="0" presId="urn:microsoft.com/office/officeart/2005/8/layout/hProcess7"/>
    <dgm:cxn modelId="{3DFB5D2B-EDC6-4D8C-87A2-C16880F954AA}" type="presParOf" srcId="{B1FE96A7-15FA-4017-A74F-6CD30108DE2A}" destId="{2962AD2E-C7F3-4C0F-B923-6B8F46B37B11}" srcOrd="5" destOrd="0" presId="urn:microsoft.com/office/officeart/2005/8/layout/hProcess7"/>
    <dgm:cxn modelId="{14B6E73F-976F-474F-A514-182D65CCE3FC}" type="presParOf" srcId="{B1FE96A7-15FA-4017-A74F-6CD30108DE2A}" destId="{F420375D-C715-4EF3-AFD9-651566110256}" srcOrd="6" destOrd="0" presId="urn:microsoft.com/office/officeart/2005/8/layout/hProcess7"/>
    <dgm:cxn modelId="{7721E67F-80B3-4C1A-85C8-8EB71115C953}" type="presParOf" srcId="{F420375D-C715-4EF3-AFD9-651566110256}" destId="{DCAC71C6-B7A4-4F9D-98F7-279017B70BA1}" srcOrd="0" destOrd="0" presId="urn:microsoft.com/office/officeart/2005/8/layout/hProcess7"/>
    <dgm:cxn modelId="{9FB9CD2E-C2D4-4024-B505-EFB0A8FAA3EE}" type="presParOf" srcId="{F420375D-C715-4EF3-AFD9-651566110256}" destId="{0C089366-F932-435D-BB72-7DC48A51E001}" srcOrd="1" destOrd="0" presId="urn:microsoft.com/office/officeart/2005/8/layout/hProcess7"/>
    <dgm:cxn modelId="{89E384D4-8E78-472D-894B-206A1DB352EC}" type="presParOf" srcId="{F420375D-C715-4EF3-AFD9-651566110256}" destId="{02968037-D6F9-4E23-A12A-13349C45D4D2}" srcOrd="2" destOrd="0" presId="urn:microsoft.com/office/officeart/2005/8/layout/hProcess7"/>
    <dgm:cxn modelId="{94C0928D-D8C8-472E-9D03-A1A6E97738C9}" type="presParOf" srcId="{B1FE96A7-15FA-4017-A74F-6CD30108DE2A}" destId="{7BAE5DFE-FAA7-4935-BB20-152F73E414FF}" srcOrd="7" destOrd="0" presId="urn:microsoft.com/office/officeart/2005/8/layout/hProcess7"/>
    <dgm:cxn modelId="{C03C7015-BDDE-4F5E-ADDC-DB643424453F}" type="presParOf" srcId="{B1FE96A7-15FA-4017-A74F-6CD30108DE2A}" destId="{BC119F55-455F-479E-8696-82FADC755381}" srcOrd="8" destOrd="0" presId="urn:microsoft.com/office/officeart/2005/8/layout/hProcess7"/>
    <dgm:cxn modelId="{E06CC63D-75C3-498E-9FBC-84A8DCF8D984}" type="presParOf" srcId="{BC119F55-455F-479E-8696-82FADC755381}" destId="{8F293FDB-0412-4748-B338-FF8CAE2316B5}" srcOrd="0" destOrd="0" presId="urn:microsoft.com/office/officeart/2005/8/layout/hProcess7"/>
    <dgm:cxn modelId="{C72B01E9-EFB5-4467-B441-5BE159A15640}" type="presParOf" srcId="{BC119F55-455F-479E-8696-82FADC755381}" destId="{155712B3-1881-47D3-8AE5-962F34E19DB6}" srcOrd="1" destOrd="0" presId="urn:microsoft.com/office/officeart/2005/8/layout/hProcess7"/>
    <dgm:cxn modelId="{96464878-3D2E-4292-A396-5533F640656D}" type="presParOf" srcId="{BC119F55-455F-479E-8696-82FADC755381}" destId="{D4769437-B6EB-412C-B70F-28DB0DFE9A8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4992FA-BCA2-42FF-9186-CA0AF63CA41F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4FB7190-86AE-4960-95A9-3D98AA2D071E}">
      <dgm:prSet phldrT="[Texto]"/>
      <dgm:spPr/>
      <dgm:t>
        <a:bodyPr/>
        <a:lstStyle/>
        <a:p>
          <a:r>
            <a:rPr lang="es-ES" dirty="0" smtClean="0"/>
            <a:t>2.316 </a:t>
          </a:r>
          <a:endParaRPr lang="es-ES" dirty="0"/>
        </a:p>
      </dgm:t>
    </dgm:pt>
    <dgm:pt modelId="{9315110B-1AF1-4033-863A-A2631F33B179}" type="parTrans" cxnId="{FA0EECD2-0C7B-4C10-892C-B251A0D4BAD6}">
      <dgm:prSet/>
      <dgm:spPr/>
      <dgm:t>
        <a:bodyPr/>
        <a:lstStyle/>
        <a:p>
          <a:endParaRPr lang="es-ES"/>
        </a:p>
      </dgm:t>
    </dgm:pt>
    <dgm:pt modelId="{58553BE1-807F-4E1A-97DC-4EF729EB6842}" type="sibTrans" cxnId="{FA0EECD2-0C7B-4C10-892C-B251A0D4BAD6}">
      <dgm:prSet/>
      <dgm:spPr/>
      <dgm:t>
        <a:bodyPr/>
        <a:lstStyle/>
        <a:p>
          <a:endParaRPr lang="es-ES"/>
        </a:p>
      </dgm:t>
    </dgm:pt>
    <dgm:pt modelId="{204E7364-5482-4DEC-8F8B-9F3C84BF9854}">
      <dgm:prSet phldrT="[Texto]"/>
      <dgm:spPr/>
      <dgm:t>
        <a:bodyPr/>
        <a:lstStyle/>
        <a:p>
          <a:r>
            <a:rPr lang="es-ES" dirty="0" smtClean="0"/>
            <a:t>9</a:t>
          </a:r>
          <a:endParaRPr lang="es-ES" dirty="0"/>
        </a:p>
      </dgm:t>
    </dgm:pt>
    <dgm:pt modelId="{8B296622-27CC-4B68-BF0B-00BD82ED0C77}" type="parTrans" cxnId="{700CD6F8-84CB-4230-94B7-AAC6119FC672}">
      <dgm:prSet/>
      <dgm:spPr/>
      <dgm:t>
        <a:bodyPr/>
        <a:lstStyle/>
        <a:p>
          <a:endParaRPr lang="es-ES"/>
        </a:p>
      </dgm:t>
    </dgm:pt>
    <dgm:pt modelId="{9ABCC80E-62B4-4FE8-893A-D92F7811F715}" type="sibTrans" cxnId="{700CD6F8-84CB-4230-94B7-AAC6119FC672}">
      <dgm:prSet/>
      <dgm:spPr/>
      <dgm:t>
        <a:bodyPr/>
        <a:lstStyle/>
        <a:p>
          <a:endParaRPr lang="es-ES"/>
        </a:p>
      </dgm:t>
    </dgm:pt>
    <dgm:pt modelId="{020BDB85-A47C-4127-B3B9-953C227A8C4B}" type="pres">
      <dgm:prSet presAssocID="{304992FA-BCA2-42FF-9186-CA0AF63CA4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4F03FE-7216-4BE0-B80D-507AC8D075BC}" type="pres">
      <dgm:prSet presAssocID="{34FB7190-86AE-4960-95A9-3D98AA2D071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37C7A5-68BC-4DB4-8990-B7B3CF447C36}" type="pres">
      <dgm:prSet presAssocID="{204E7364-5482-4DEC-8F8B-9F3C84BF985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0CD6F8-84CB-4230-94B7-AAC6119FC672}" srcId="{304992FA-BCA2-42FF-9186-CA0AF63CA41F}" destId="{204E7364-5482-4DEC-8F8B-9F3C84BF9854}" srcOrd="1" destOrd="0" parTransId="{8B296622-27CC-4B68-BF0B-00BD82ED0C77}" sibTransId="{9ABCC80E-62B4-4FE8-893A-D92F7811F715}"/>
    <dgm:cxn modelId="{A22DF5C5-D486-45E2-A07F-A08115C2B5B6}" type="presOf" srcId="{34FB7190-86AE-4960-95A9-3D98AA2D071E}" destId="{D44F03FE-7216-4BE0-B80D-507AC8D075BC}" srcOrd="0" destOrd="0" presId="urn:microsoft.com/office/officeart/2005/8/layout/arrow5"/>
    <dgm:cxn modelId="{D330EA67-835C-4EDD-933E-8DB48C02A418}" type="presOf" srcId="{204E7364-5482-4DEC-8F8B-9F3C84BF9854}" destId="{C237C7A5-68BC-4DB4-8990-B7B3CF447C36}" srcOrd="0" destOrd="0" presId="urn:microsoft.com/office/officeart/2005/8/layout/arrow5"/>
    <dgm:cxn modelId="{FA0EECD2-0C7B-4C10-892C-B251A0D4BAD6}" srcId="{304992FA-BCA2-42FF-9186-CA0AF63CA41F}" destId="{34FB7190-86AE-4960-95A9-3D98AA2D071E}" srcOrd="0" destOrd="0" parTransId="{9315110B-1AF1-4033-863A-A2631F33B179}" sibTransId="{58553BE1-807F-4E1A-97DC-4EF729EB6842}"/>
    <dgm:cxn modelId="{341F33EA-AE00-400F-9997-995D64A942A7}" type="presOf" srcId="{304992FA-BCA2-42FF-9186-CA0AF63CA41F}" destId="{020BDB85-A47C-4127-B3B9-953C227A8C4B}" srcOrd="0" destOrd="0" presId="urn:microsoft.com/office/officeart/2005/8/layout/arrow5"/>
    <dgm:cxn modelId="{5C2F0774-4B68-4D73-A619-602DA769C001}" type="presParOf" srcId="{020BDB85-A47C-4127-B3B9-953C227A8C4B}" destId="{D44F03FE-7216-4BE0-B80D-507AC8D075BC}" srcOrd="0" destOrd="0" presId="urn:microsoft.com/office/officeart/2005/8/layout/arrow5"/>
    <dgm:cxn modelId="{7190BA4F-3FA1-4B24-9D13-3AB34924C9C2}" type="presParOf" srcId="{020BDB85-A47C-4127-B3B9-953C227A8C4B}" destId="{C237C7A5-68BC-4DB4-8990-B7B3CF447C3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57E056-DEA7-4C79-AB30-DAD41CE8737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C6DF312-2835-4521-8848-DB54C1BAE49F}">
      <dgm:prSet phldrT="[Texto]"/>
      <dgm:spPr/>
      <dgm:t>
        <a:bodyPr/>
        <a:lstStyle/>
        <a:p>
          <a:r>
            <a:rPr lang="es-ES" dirty="0" smtClean="0"/>
            <a:t>1</a:t>
          </a:r>
          <a:endParaRPr lang="es-ES" dirty="0"/>
        </a:p>
      </dgm:t>
    </dgm:pt>
    <dgm:pt modelId="{6F872403-81CC-4472-AD92-A6C4C08C57A8}" type="parTrans" cxnId="{C834FA96-DC60-4DFF-A6F9-C66091D216EF}">
      <dgm:prSet/>
      <dgm:spPr/>
      <dgm:t>
        <a:bodyPr/>
        <a:lstStyle/>
        <a:p>
          <a:endParaRPr lang="es-ES"/>
        </a:p>
      </dgm:t>
    </dgm:pt>
    <dgm:pt modelId="{FAAB6FD3-A602-4C07-9FDA-138F8C42CE4C}" type="sibTrans" cxnId="{C834FA96-DC60-4DFF-A6F9-C66091D216EF}">
      <dgm:prSet/>
      <dgm:spPr/>
      <dgm:t>
        <a:bodyPr/>
        <a:lstStyle/>
        <a:p>
          <a:endParaRPr lang="es-ES"/>
        </a:p>
      </dgm:t>
    </dgm:pt>
    <dgm:pt modelId="{ECA6D6E9-97E4-4F1F-B064-F86CBDEC0FB4}">
      <dgm:prSet phldrT="[Texto]"/>
      <dgm:spPr/>
      <dgm:t>
        <a:bodyPr/>
        <a:lstStyle/>
        <a:p>
          <a:r>
            <a:rPr lang="es-ES" dirty="0" smtClean="0"/>
            <a:t>Se le recomienda a las dependencias, realizar constante revisión del aplicativo SAC para realizar las respuestas en tiempo oportuno</a:t>
          </a:r>
          <a:endParaRPr lang="es-ES" dirty="0"/>
        </a:p>
      </dgm:t>
    </dgm:pt>
    <dgm:pt modelId="{BF5F1736-156C-4892-B7F2-7E0770A1C4A2}" type="parTrans" cxnId="{9529FD77-AB6C-4171-8594-536B8CD38D21}">
      <dgm:prSet/>
      <dgm:spPr/>
      <dgm:t>
        <a:bodyPr/>
        <a:lstStyle/>
        <a:p>
          <a:endParaRPr lang="es-ES"/>
        </a:p>
      </dgm:t>
    </dgm:pt>
    <dgm:pt modelId="{B50BC458-9BD7-4E0C-ACA2-38DCE8EA8E43}" type="sibTrans" cxnId="{9529FD77-AB6C-4171-8594-536B8CD38D21}">
      <dgm:prSet/>
      <dgm:spPr/>
      <dgm:t>
        <a:bodyPr/>
        <a:lstStyle/>
        <a:p>
          <a:endParaRPr lang="es-ES"/>
        </a:p>
      </dgm:t>
    </dgm:pt>
    <dgm:pt modelId="{AB8DF685-CCB6-4EF0-96D0-90E789C7A546}">
      <dgm:prSet phldrT="[Texto]"/>
      <dgm:spPr/>
      <dgm:t>
        <a:bodyPr/>
        <a:lstStyle/>
        <a:p>
          <a:r>
            <a:rPr lang="es-ES" dirty="0" smtClean="0"/>
            <a:t>3</a:t>
          </a:r>
          <a:endParaRPr lang="es-ES" dirty="0"/>
        </a:p>
      </dgm:t>
    </dgm:pt>
    <dgm:pt modelId="{3623CEC0-58CC-4CEC-9A71-50EB73D1278F}" type="parTrans" cxnId="{AF406AE2-4B6E-46E1-99B2-0B75B02CC631}">
      <dgm:prSet/>
      <dgm:spPr/>
      <dgm:t>
        <a:bodyPr/>
        <a:lstStyle/>
        <a:p>
          <a:endParaRPr lang="es-ES"/>
        </a:p>
      </dgm:t>
    </dgm:pt>
    <dgm:pt modelId="{168479F2-56D5-467E-81AA-E0B8E4557C63}" type="sibTrans" cxnId="{AF406AE2-4B6E-46E1-99B2-0B75B02CC631}">
      <dgm:prSet/>
      <dgm:spPr/>
      <dgm:t>
        <a:bodyPr/>
        <a:lstStyle/>
        <a:p>
          <a:endParaRPr lang="es-ES"/>
        </a:p>
      </dgm:t>
    </dgm:pt>
    <dgm:pt modelId="{AE292E4F-67AA-43F9-BCA0-7F9E5C53D476}">
      <dgm:prSet phldrT="[Texto]"/>
      <dgm:spPr/>
      <dgm:t>
        <a:bodyPr/>
        <a:lstStyle/>
        <a:p>
          <a:pPr algn="just"/>
          <a:r>
            <a:rPr lang="es-ES" dirty="0" smtClean="0"/>
            <a:t>Realizar la implementación de un sistema de gestión documental con el propósito de organizar la información al interior de la entidad, para hacer más fácil el acceso a ella tanto para la ciudadanía como para los servidores públicos. </a:t>
          </a:r>
          <a:endParaRPr lang="es-ES" dirty="0"/>
        </a:p>
      </dgm:t>
    </dgm:pt>
    <dgm:pt modelId="{A9118357-7F8C-4440-99F2-708E2C3BF98E}" type="parTrans" cxnId="{359843DF-8908-4233-84E5-5D2840AFC6CC}">
      <dgm:prSet/>
      <dgm:spPr/>
      <dgm:t>
        <a:bodyPr/>
        <a:lstStyle/>
        <a:p>
          <a:endParaRPr lang="es-ES"/>
        </a:p>
      </dgm:t>
    </dgm:pt>
    <dgm:pt modelId="{7437D3D6-4A4E-4DC1-98AC-60F91B046E85}" type="sibTrans" cxnId="{359843DF-8908-4233-84E5-5D2840AFC6CC}">
      <dgm:prSet/>
      <dgm:spPr/>
      <dgm:t>
        <a:bodyPr/>
        <a:lstStyle/>
        <a:p>
          <a:endParaRPr lang="es-ES"/>
        </a:p>
      </dgm:t>
    </dgm:pt>
    <dgm:pt modelId="{6AE88F52-4ED0-43B0-B7FF-8CB5AF18DC50}">
      <dgm:prSet phldrT="[Texto]"/>
      <dgm:spPr/>
      <dgm:t>
        <a:bodyPr/>
        <a:lstStyle/>
        <a:p>
          <a:r>
            <a:rPr lang="es-ES" dirty="0" smtClean="0"/>
            <a:t>4</a:t>
          </a:r>
          <a:endParaRPr lang="es-ES" dirty="0"/>
        </a:p>
      </dgm:t>
    </dgm:pt>
    <dgm:pt modelId="{4F451A9A-1B0F-4EA5-9A3A-A111A37039DE}" type="parTrans" cxnId="{5966D627-7C70-4CD1-9E83-CD2BCAE58C76}">
      <dgm:prSet/>
      <dgm:spPr/>
      <dgm:t>
        <a:bodyPr/>
        <a:lstStyle/>
        <a:p>
          <a:endParaRPr lang="es-ES"/>
        </a:p>
      </dgm:t>
    </dgm:pt>
    <dgm:pt modelId="{93C908B9-D1A3-4926-AF6B-5093BA572C84}" type="sibTrans" cxnId="{5966D627-7C70-4CD1-9E83-CD2BCAE58C76}">
      <dgm:prSet/>
      <dgm:spPr/>
      <dgm:t>
        <a:bodyPr/>
        <a:lstStyle/>
        <a:p>
          <a:endParaRPr lang="es-ES"/>
        </a:p>
      </dgm:t>
    </dgm:pt>
    <dgm:pt modelId="{6867B534-43A7-4320-88F6-FC52970C8B35}">
      <dgm:prSet phldrT="[Texto]"/>
      <dgm:spPr/>
      <dgm:t>
        <a:bodyPr/>
        <a:lstStyle/>
        <a:p>
          <a:r>
            <a:rPr lang="es-ES" dirty="0" smtClean="0"/>
            <a:t>Realizar la implementación de un servicio de internet con mejor capacidad en todas las dependencias de la Alcaldía </a:t>
          </a:r>
          <a:r>
            <a:rPr lang="es-ES" smtClean="0"/>
            <a:t>de Quibdó. </a:t>
          </a:r>
          <a:endParaRPr lang="es-ES" dirty="0"/>
        </a:p>
      </dgm:t>
    </dgm:pt>
    <dgm:pt modelId="{38758520-4881-4760-8F45-5C598FFC521E}" type="parTrans" cxnId="{6FF137B6-99A9-484C-B710-67F1C8F8F1FF}">
      <dgm:prSet/>
      <dgm:spPr/>
      <dgm:t>
        <a:bodyPr/>
        <a:lstStyle/>
        <a:p>
          <a:endParaRPr lang="es-ES"/>
        </a:p>
      </dgm:t>
    </dgm:pt>
    <dgm:pt modelId="{6ACBEC56-27C8-4BA8-9982-2C6593600A37}" type="sibTrans" cxnId="{6FF137B6-99A9-484C-B710-67F1C8F8F1FF}">
      <dgm:prSet/>
      <dgm:spPr/>
      <dgm:t>
        <a:bodyPr/>
        <a:lstStyle/>
        <a:p>
          <a:endParaRPr lang="es-ES"/>
        </a:p>
      </dgm:t>
    </dgm:pt>
    <dgm:pt modelId="{DC7585DC-5E8B-483F-8CD2-118B6A658445}">
      <dgm:prSet/>
      <dgm:spPr/>
      <dgm:t>
        <a:bodyPr/>
        <a:lstStyle/>
        <a:p>
          <a:r>
            <a:rPr lang="es-ES" dirty="0" smtClean="0"/>
            <a:t>2</a:t>
          </a:r>
          <a:endParaRPr lang="es-ES" dirty="0"/>
        </a:p>
      </dgm:t>
    </dgm:pt>
    <dgm:pt modelId="{621D6D15-A08C-4C8F-B9FA-43C2CDD9DB7C}" type="parTrans" cxnId="{9D19406F-91DD-4674-B324-462B87993BC6}">
      <dgm:prSet/>
      <dgm:spPr/>
      <dgm:t>
        <a:bodyPr/>
        <a:lstStyle/>
        <a:p>
          <a:endParaRPr lang="es-ES"/>
        </a:p>
      </dgm:t>
    </dgm:pt>
    <dgm:pt modelId="{B7292DD8-75D8-43D8-9981-B283D975D9A9}" type="sibTrans" cxnId="{9D19406F-91DD-4674-B324-462B87993BC6}">
      <dgm:prSet/>
      <dgm:spPr/>
      <dgm:t>
        <a:bodyPr/>
        <a:lstStyle/>
        <a:p>
          <a:endParaRPr lang="es-ES"/>
        </a:p>
      </dgm:t>
    </dgm:pt>
    <dgm:pt modelId="{AFD1DAAA-77FE-40F3-9384-C95AACA00DF6}">
      <dgm:prSet/>
      <dgm:spPr/>
      <dgm:t>
        <a:bodyPr/>
        <a:lstStyle/>
        <a:p>
          <a:r>
            <a:rPr lang="es-ES" dirty="0" smtClean="0"/>
            <a:t>Implementar los diferentes canales de atención (Telefónico, chat y PBX) y personal necesario para la atención de la oficina de servicio al ciudadano.</a:t>
          </a:r>
          <a:endParaRPr lang="es-ES" dirty="0"/>
        </a:p>
      </dgm:t>
    </dgm:pt>
    <dgm:pt modelId="{6D31E32C-96AA-44D8-858C-F253F66F181A}" type="parTrans" cxnId="{BAA6F42B-EF61-4E3D-8A85-037E3A9E7A61}">
      <dgm:prSet/>
      <dgm:spPr/>
      <dgm:t>
        <a:bodyPr/>
        <a:lstStyle/>
        <a:p>
          <a:endParaRPr lang="es-ES"/>
        </a:p>
      </dgm:t>
    </dgm:pt>
    <dgm:pt modelId="{B4481A64-5057-435D-B1C4-5920F4871BAC}" type="sibTrans" cxnId="{BAA6F42B-EF61-4E3D-8A85-037E3A9E7A61}">
      <dgm:prSet/>
      <dgm:spPr/>
      <dgm:t>
        <a:bodyPr/>
        <a:lstStyle/>
        <a:p>
          <a:endParaRPr lang="es-ES"/>
        </a:p>
      </dgm:t>
    </dgm:pt>
    <dgm:pt modelId="{A5E0A307-19EB-4426-B589-CEA11853D12D}" type="pres">
      <dgm:prSet presAssocID="{B257E056-DEA7-4C79-AB30-DAD41CE873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1B064E-9B81-4143-B7F8-DCD97C14CFF8}" type="pres">
      <dgm:prSet presAssocID="{DC6DF312-2835-4521-8848-DB54C1BAE49F}" presName="linNode" presStyleCnt="0"/>
      <dgm:spPr/>
    </dgm:pt>
    <dgm:pt modelId="{B0B62E89-BFA8-4A8F-BA00-1BA4484F83B3}" type="pres">
      <dgm:prSet presAssocID="{DC6DF312-2835-4521-8848-DB54C1BAE49F}" presName="parentText" presStyleLbl="node1" presStyleIdx="0" presStyleCnt="4" custScaleX="32714" custLinFactNeighborX="711" custLinFactNeighborY="125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4BB0FF-74C4-4EFA-B6C6-9E3D9B8F5975}" type="pres">
      <dgm:prSet presAssocID="{DC6DF312-2835-4521-8848-DB54C1BAE49F}" presName="descendantText" presStyleLbl="alignAccFollowNode1" presStyleIdx="0" presStyleCnt="4" custLinFactNeighborX="1264" custLinFactNeighborY="15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A8EFCB-E2EF-48DF-A116-B1AE1531EB12}" type="pres">
      <dgm:prSet presAssocID="{FAAB6FD3-A602-4C07-9FDA-138F8C42CE4C}" presName="sp" presStyleCnt="0"/>
      <dgm:spPr/>
    </dgm:pt>
    <dgm:pt modelId="{F0E9BCE1-2A2C-4CE0-BF09-9381E3E61122}" type="pres">
      <dgm:prSet presAssocID="{DC7585DC-5E8B-483F-8CD2-118B6A658445}" presName="linNode" presStyleCnt="0"/>
      <dgm:spPr/>
    </dgm:pt>
    <dgm:pt modelId="{BE5A80C5-2F78-43E1-BAB5-5924830C668D}" type="pres">
      <dgm:prSet presAssocID="{DC7585DC-5E8B-483F-8CD2-118B6A658445}" presName="parentText" presStyleLbl="node1" presStyleIdx="1" presStyleCnt="4" custScaleX="3386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585CBD-5B70-413B-B916-44FD207A8ABA}" type="pres">
      <dgm:prSet presAssocID="{DC7585DC-5E8B-483F-8CD2-118B6A65844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F9DA1C-A5F8-4AA1-918D-838284F8DEDF}" type="pres">
      <dgm:prSet presAssocID="{B7292DD8-75D8-43D8-9981-B283D975D9A9}" presName="sp" presStyleCnt="0"/>
      <dgm:spPr/>
    </dgm:pt>
    <dgm:pt modelId="{87EDB5E9-CE0C-4E27-B09A-0903197FBB0E}" type="pres">
      <dgm:prSet presAssocID="{AB8DF685-CCB6-4EF0-96D0-90E789C7A546}" presName="linNode" presStyleCnt="0"/>
      <dgm:spPr/>
    </dgm:pt>
    <dgm:pt modelId="{657FF8A1-48BD-4137-A0A9-F337EA5F744C}" type="pres">
      <dgm:prSet presAssocID="{AB8DF685-CCB6-4EF0-96D0-90E789C7A546}" presName="parentText" presStyleLbl="node1" presStyleIdx="2" presStyleCnt="4" custScaleX="3366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A7809B-55D4-4AEE-A04C-BF3F01199BD4}" type="pres">
      <dgm:prSet presAssocID="{AB8DF685-CCB6-4EF0-96D0-90E789C7A54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872D3-4BB5-46F5-A75E-07D434021B72}" type="pres">
      <dgm:prSet presAssocID="{168479F2-56D5-467E-81AA-E0B8E4557C63}" presName="sp" presStyleCnt="0"/>
      <dgm:spPr/>
    </dgm:pt>
    <dgm:pt modelId="{B30062F8-6A3E-4EB4-8424-F5A90AD1156D}" type="pres">
      <dgm:prSet presAssocID="{6AE88F52-4ED0-43B0-B7FF-8CB5AF18DC50}" presName="linNode" presStyleCnt="0"/>
      <dgm:spPr/>
    </dgm:pt>
    <dgm:pt modelId="{C4E18B31-731A-4BA6-84CE-8E0AA1545AEC}" type="pres">
      <dgm:prSet presAssocID="{6AE88F52-4ED0-43B0-B7FF-8CB5AF18DC50}" presName="parentText" presStyleLbl="node1" presStyleIdx="3" presStyleCnt="4" custScaleX="3278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0C0CF7-8BAB-4EC1-911C-DAF39D5E8C9F}" type="pres">
      <dgm:prSet presAssocID="{6AE88F52-4ED0-43B0-B7FF-8CB5AF18DC5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7FE526A-7576-4012-BCC0-3DF8C5B84CF8}" type="presOf" srcId="{DC6DF312-2835-4521-8848-DB54C1BAE49F}" destId="{B0B62E89-BFA8-4A8F-BA00-1BA4484F83B3}" srcOrd="0" destOrd="0" presId="urn:microsoft.com/office/officeart/2005/8/layout/vList5"/>
    <dgm:cxn modelId="{9F6B2109-62D9-47C8-9166-DA8473973CD9}" type="presOf" srcId="{6AE88F52-4ED0-43B0-B7FF-8CB5AF18DC50}" destId="{C4E18B31-731A-4BA6-84CE-8E0AA1545AEC}" srcOrd="0" destOrd="0" presId="urn:microsoft.com/office/officeart/2005/8/layout/vList5"/>
    <dgm:cxn modelId="{9529FD77-AB6C-4171-8594-536B8CD38D21}" srcId="{DC6DF312-2835-4521-8848-DB54C1BAE49F}" destId="{ECA6D6E9-97E4-4F1F-B064-F86CBDEC0FB4}" srcOrd="0" destOrd="0" parTransId="{BF5F1736-156C-4892-B7F2-7E0770A1C4A2}" sibTransId="{B50BC458-9BD7-4E0C-ACA2-38DCE8EA8E43}"/>
    <dgm:cxn modelId="{86095027-08AC-495B-9C95-7CC2359E8D56}" type="presOf" srcId="{B257E056-DEA7-4C79-AB30-DAD41CE87377}" destId="{A5E0A307-19EB-4426-B589-CEA11853D12D}" srcOrd="0" destOrd="0" presId="urn:microsoft.com/office/officeart/2005/8/layout/vList5"/>
    <dgm:cxn modelId="{EBF1FD38-24E4-489E-8345-65D16CD7E4F6}" type="presOf" srcId="{ECA6D6E9-97E4-4F1F-B064-F86CBDEC0FB4}" destId="{AF4BB0FF-74C4-4EFA-B6C6-9E3D9B8F5975}" srcOrd="0" destOrd="0" presId="urn:microsoft.com/office/officeart/2005/8/layout/vList5"/>
    <dgm:cxn modelId="{1052D393-F5DA-4871-A37F-3EEFEC76DC69}" type="presOf" srcId="{6867B534-43A7-4320-88F6-FC52970C8B35}" destId="{C00C0CF7-8BAB-4EC1-911C-DAF39D5E8C9F}" srcOrd="0" destOrd="0" presId="urn:microsoft.com/office/officeart/2005/8/layout/vList5"/>
    <dgm:cxn modelId="{359843DF-8908-4233-84E5-5D2840AFC6CC}" srcId="{AB8DF685-CCB6-4EF0-96D0-90E789C7A546}" destId="{AE292E4F-67AA-43F9-BCA0-7F9E5C53D476}" srcOrd="0" destOrd="0" parTransId="{A9118357-7F8C-4440-99F2-708E2C3BF98E}" sibTransId="{7437D3D6-4A4E-4DC1-98AC-60F91B046E85}"/>
    <dgm:cxn modelId="{301AF436-D7A3-4F71-B33A-759D7315EAD9}" type="presOf" srcId="{AFD1DAAA-77FE-40F3-9384-C95AACA00DF6}" destId="{19585CBD-5B70-413B-B916-44FD207A8ABA}" srcOrd="0" destOrd="0" presId="urn:microsoft.com/office/officeart/2005/8/layout/vList5"/>
    <dgm:cxn modelId="{6FF137B6-99A9-484C-B710-67F1C8F8F1FF}" srcId="{6AE88F52-4ED0-43B0-B7FF-8CB5AF18DC50}" destId="{6867B534-43A7-4320-88F6-FC52970C8B35}" srcOrd="0" destOrd="0" parTransId="{38758520-4881-4760-8F45-5C598FFC521E}" sibTransId="{6ACBEC56-27C8-4BA8-9982-2C6593600A37}"/>
    <dgm:cxn modelId="{BAA6F42B-EF61-4E3D-8A85-037E3A9E7A61}" srcId="{DC7585DC-5E8B-483F-8CD2-118B6A658445}" destId="{AFD1DAAA-77FE-40F3-9384-C95AACA00DF6}" srcOrd="0" destOrd="0" parTransId="{6D31E32C-96AA-44D8-858C-F253F66F181A}" sibTransId="{B4481A64-5057-435D-B1C4-5920F4871BAC}"/>
    <dgm:cxn modelId="{C834FA96-DC60-4DFF-A6F9-C66091D216EF}" srcId="{B257E056-DEA7-4C79-AB30-DAD41CE87377}" destId="{DC6DF312-2835-4521-8848-DB54C1BAE49F}" srcOrd="0" destOrd="0" parTransId="{6F872403-81CC-4472-AD92-A6C4C08C57A8}" sibTransId="{FAAB6FD3-A602-4C07-9FDA-138F8C42CE4C}"/>
    <dgm:cxn modelId="{AEFB21E0-C47E-42EF-8731-3C475F89747D}" type="presOf" srcId="{DC7585DC-5E8B-483F-8CD2-118B6A658445}" destId="{BE5A80C5-2F78-43E1-BAB5-5924830C668D}" srcOrd="0" destOrd="0" presId="urn:microsoft.com/office/officeart/2005/8/layout/vList5"/>
    <dgm:cxn modelId="{AF406AE2-4B6E-46E1-99B2-0B75B02CC631}" srcId="{B257E056-DEA7-4C79-AB30-DAD41CE87377}" destId="{AB8DF685-CCB6-4EF0-96D0-90E789C7A546}" srcOrd="2" destOrd="0" parTransId="{3623CEC0-58CC-4CEC-9A71-50EB73D1278F}" sibTransId="{168479F2-56D5-467E-81AA-E0B8E4557C63}"/>
    <dgm:cxn modelId="{9D19406F-91DD-4674-B324-462B87993BC6}" srcId="{B257E056-DEA7-4C79-AB30-DAD41CE87377}" destId="{DC7585DC-5E8B-483F-8CD2-118B6A658445}" srcOrd="1" destOrd="0" parTransId="{621D6D15-A08C-4C8F-B9FA-43C2CDD9DB7C}" sibTransId="{B7292DD8-75D8-43D8-9981-B283D975D9A9}"/>
    <dgm:cxn modelId="{4A6062B5-7CEE-48D8-96C3-08D16183C264}" type="presOf" srcId="{AB8DF685-CCB6-4EF0-96D0-90E789C7A546}" destId="{657FF8A1-48BD-4137-A0A9-F337EA5F744C}" srcOrd="0" destOrd="0" presId="urn:microsoft.com/office/officeart/2005/8/layout/vList5"/>
    <dgm:cxn modelId="{5966D627-7C70-4CD1-9E83-CD2BCAE58C76}" srcId="{B257E056-DEA7-4C79-AB30-DAD41CE87377}" destId="{6AE88F52-4ED0-43B0-B7FF-8CB5AF18DC50}" srcOrd="3" destOrd="0" parTransId="{4F451A9A-1B0F-4EA5-9A3A-A111A37039DE}" sibTransId="{93C908B9-D1A3-4926-AF6B-5093BA572C84}"/>
    <dgm:cxn modelId="{A1722F13-1619-4438-A59C-E76F61ED9CF4}" type="presOf" srcId="{AE292E4F-67AA-43F9-BCA0-7F9E5C53D476}" destId="{C7A7809B-55D4-4AEE-A04C-BF3F01199BD4}" srcOrd="0" destOrd="0" presId="urn:microsoft.com/office/officeart/2005/8/layout/vList5"/>
    <dgm:cxn modelId="{D30D58A0-C9B4-4040-B8DD-67F2173AB3CA}" type="presParOf" srcId="{A5E0A307-19EB-4426-B589-CEA11853D12D}" destId="{A11B064E-9B81-4143-B7F8-DCD97C14CFF8}" srcOrd="0" destOrd="0" presId="urn:microsoft.com/office/officeart/2005/8/layout/vList5"/>
    <dgm:cxn modelId="{8088C70A-9668-4E78-8384-D51EBB43621E}" type="presParOf" srcId="{A11B064E-9B81-4143-B7F8-DCD97C14CFF8}" destId="{B0B62E89-BFA8-4A8F-BA00-1BA4484F83B3}" srcOrd="0" destOrd="0" presId="urn:microsoft.com/office/officeart/2005/8/layout/vList5"/>
    <dgm:cxn modelId="{4FDAA843-C108-489E-9B5A-F61ABE2045FC}" type="presParOf" srcId="{A11B064E-9B81-4143-B7F8-DCD97C14CFF8}" destId="{AF4BB0FF-74C4-4EFA-B6C6-9E3D9B8F5975}" srcOrd="1" destOrd="0" presId="urn:microsoft.com/office/officeart/2005/8/layout/vList5"/>
    <dgm:cxn modelId="{F46F6453-0EC3-462D-822F-34304E90F2F4}" type="presParOf" srcId="{A5E0A307-19EB-4426-B589-CEA11853D12D}" destId="{4BA8EFCB-E2EF-48DF-A116-B1AE1531EB12}" srcOrd="1" destOrd="0" presId="urn:microsoft.com/office/officeart/2005/8/layout/vList5"/>
    <dgm:cxn modelId="{BF57C54A-F5BC-43F6-9974-2443C2455A37}" type="presParOf" srcId="{A5E0A307-19EB-4426-B589-CEA11853D12D}" destId="{F0E9BCE1-2A2C-4CE0-BF09-9381E3E61122}" srcOrd="2" destOrd="0" presId="urn:microsoft.com/office/officeart/2005/8/layout/vList5"/>
    <dgm:cxn modelId="{F5CCA19B-9023-4844-93BD-EAC2C9B8D362}" type="presParOf" srcId="{F0E9BCE1-2A2C-4CE0-BF09-9381E3E61122}" destId="{BE5A80C5-2F78-43E1-BAB5-5924830C668D}" srcOrd="0" destOrd="0" presId="urn:microsoft.com/office/officeart/2005/8/layout/vList5"/>
    <dgm:cxn modelId="{CEE8E358-DF73-4AF2-AD86-3DE0F11009FB}" type="presParOf" srcId="{F0E9BCE1-2A2C-4CE0-BF09-9381E3E61122}" destId="{19585CBD-5B70-413B-B916-44FD207A8ABA}" srcOrd="1" destOrd="0" presId="urn:microsoft.com/office/officeart/2005/8/layout/vList5"/>
    <dgm:cxn modelId="{99F169E3-3284-426F-9013-B6ED925AD4E4}" type="presParOf" srcId="{A5E0A307-19EB-4426-B589-CEA11853D12D}" destId="{A5F9DA1C-A5F8-4AA1-918D-838284F8DEDF}" srcOrd="3" destOrd="0" presId="urn:microsoft.com/office/officeart/2005/8/layout/vList5"/>
    <dgm:cxn modelId="{5B9A79FC-C715-48E8-9951-EC0B2FB1670B}" type="presParOf" srcId="{A5E0A307-19EB-4426-B589-CEA11853D12D}" destId="{87EDB5E9-CE0C-4E27-B09A-0903197FBB0E}" srcOrd="4" destOrd="0" presId="urn:microsoft.com/office/officeart/2005/8/layout/vList5"/>
    <dgm:cxn modelId="{A606A7BC-8225-4F95-9393-79D562190A9A}" type="presParOf" srcId="{87EDB5E9-CE0C-4E27-B09A-0903197FBB0E}" destId="{657FF8A1-48BD-4137-A0A9-F337EA5F744C}" srcOrd="0" destOrd="0" presId="urn:microsoft.com/office/officeart/2005/8/layout/vList5"/>
    <dgm:cxn modelId="{8C4D5B27-3A6E-40BF-AC8B-6D3741837B1B}" type="presParOf" srcId="{87EDB5E9-CE0C-4E27-B09A-0903197FBB0E}" destId="{C7A7809B-55D4-4AEE-A04C-BF3F01199BD4}" srcOrd="1" destOrd="0" presId="urn:microsoft.com/office/officeart/2005/8/layout/vList5"/>
    <dgm:cxn modelId="{3329CB3A-0981-4A3D-8380-FE36562D8C57}" type="presParOf" srcId="{A5E0A307-19EB-4426-B589-CEA11853D12D}" destId="{5AB872D3-4BB5-46F5-A75E-07D434021B72}" srcOrd="5" destOrd="0" presId="urn:microsoft.com/office/officeart/2005/8/layout/vList5"/>
    <dgm:cxn modelId="{F346D8F9-40D4-4B2E-824F-A7AF9F7FAC50}" type="presParOf" srcId="{A5E0A307-19EB-4426-B589-CEA11853D12D}" destId="{B30062F8-6A3E-4EB4-8424-F5A90AD1156D}" srcOrd="6" destOrd="0" presId="urn:microsoft.com/office/officeart/2005/8/layout/vList5"/>
    <dgm:cxn modelId="{9CCD11A4-8B2C-4A33-BA6A-FFACD61863AE}" type="presParOf" srcId="{B30062F8-6A3E-4EB4-8424-F5A90AD1156D}" destId="{C4E18B31-731A-4BA6-84CE-8E0AA1545AEC}" srcOrd="0" destOrd="0" presId="urn:microsoft.com/office/officeart/2005/8/layout/vList5"/>
    <dgm:cxn modelId="{0433B3F7-1D16-4BA1-87B2-EF733287B205}" type="presParOf" srcId="{B30062F8-6A3E-4EB4-8424-F5A90AD1156D}" destId="{C00C0CF7-8BAB-4EC1-911C-DAF39D5E8C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CA7A3-1E7A-46FA-9830-C8A4281EB96A}">
      <dsp:nvSpPr>
        <dsp:cNvPr id="0" name=""/>
        <dsp:cNvSpPr/>
      </dsp:nvSpPr>
      <dsp:spPr>
        <a:xfrm>
          <a:off x="616" y="0"/>
          <a:ext cx="2655014" cy="1912690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Abril</a:t>
          </a:r>
          <a:endParaRPr lang="es-ES" sz="3000" kern="1200" dirty="0"/>
        </a:p>
      </dsp:txBody>
      <dsp:txXfrm rot="16200000">
        <a:off x="-518084" y="518701"/>
        <a:ext cx="1568405" cy="531002"/>
      </dsp:txXfrm>
    </dsp:sp>
    <dsp:sp modelId="{64313FF4-0A3D-4A7D-96EE-E205DAA30C2F}">
      <dsp:nvSpPr>
        <dsp:cNvPr id="0" name=""/>
        <dsp:cNvSpPr/>
      </dsp:nvSpPr>
      <dsp:spPr>
        <a:xfrm>
          <a:off x="531619" y="0"/>
          <a:ext cx="1977986" cy="19126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80,96%</a:t>
          </a:r>
          <a:endParaRPr lang="es-ES" sz="5200" kern="1200" dirty="0"/>
        </a:p>
      </dsp:txBody>
      <dsp:txXfrm>
        <a:off x="531619" y="0"/>
        <a:ext cx="1977986" cy="1912690"/>
      </dsp:txXfrm>
    </dsp:sp>
    <dsp:sp modelId="{CEAB46A7-2ED5-4332-B192-CF76F22FFB9C}">
      <dsp:nvSpPr>
        <dsp:cNvPr id="0" name=""/>
        <dsp:cNvSpPr/>
      </dsp:nvSpPr>
      <dsp:spPr>
        <a:xfrm>
          <a:off x="2748557" y="0"/>
          <a:ext cx="2655014" cy="1912690"/>
        </a:xfrm>
        <a:prstGeom prst="roundRect">
          <a:avLst>
            <a:gd name="adj" fmla="val 5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Mayo</a:t>
          </a:r>
          <a:endParaRPr lang="es-ES" sz="3000" kern="1200" dirty="0"/>
        </a:p>
      </dsp:txBody>
      <dsp:txXfrm rot="16200000">
        <a:off x="2229856" y="518701"/>
        <a:ext cx="1568405" cy="531002"/>
      </dsp:txXfrm>
    </dsp:sp>
    <dsp:sp modelId="{BFCEEF68-D68E-48D8-BB6B-45F5AA6E14F2}">
      <dsp:nvSpPr>
        <dsp:cNvPr id="0" name=""/>
        <dsp:cNvSpPr/>
      </dsp:nvSpPr>
      <dsp:spPr>
        <a:xfrm rot="5400000">
          <a:off x="2621220" y="1441350"/>
          <a:ext cx="281224" cy="39825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D0267-233C-47B3-91FE-37265DEE97F2}">
      <dsp:nvSpPr>
        <dsp:cNvPr id="0" name=""/>
        <dsp:cNvSpPr/>
      </dsp:nvSpPr>
      <dsp:spPr>
        <a:xfrm>
          <a:off x="3279560" y="0"/>
          <a:ext cx="1977986" cy="19126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84,33%</a:t>
          </a:r>
          <a:endParaRPr lang="es-ES" sz="5200" kern="1200" dirty="0"/>
        </a:p>
      </dsp:txBody>
      <dsp:txXfrm>
        <a:off x="3279560" y="0"/>
        <a:ext cx="1977986" cy="1912690"/>
      </dsp:txXfrm>
    </dsp:sp>
    <dsp:sp modelId="{8F293FDB-0412-4748-B338-FF8CAE2316B5}">
      <dsp:nvSpPr>
        <dsp:cNvPr id="0" name=""/>
        <dsp:cNvSpPr/>
      </dsp:nvSpPr>
      <dsp:spPr>
        <a:xfrm>
          <a:off x="5496498" y="0"/>
          <a:ext cx="2655014" cy="1912690"/>
        </a:xfrm>
        <a:prstGeom prst="roundRect">
          <a:avLst>
            <a:gd name="adj" fmla="val 5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Junio</a:t>
          </a:r>
          <a:endParaRPr lang="es-ES" sz="3000" kern="1200" dirty="0"/>
        </a:p>
      </dsp:txBody>
      <dsp:txXfrm rot="16200000">
        <a:off x="4977796" y="518701"/>
        <a:ext cx="1568405" cy="531002"/>
      </dsp:txXfrm>
    </dsp:sp>
    <dsp:sp modelId="{0C089366-F932-435D-BB72-7DC48A51E001}">
      <dsp:nvSpPr>
        <dsp:cNvPr id="0" name=""/>
        <dsp:cNvSpPr/>
      </dsp:nvSpPr>
      <dsp:spPr>
        <a:xfrm rot="5400000">
          <a:off x="5369160" y="1441350"/>
          <a:ext cx="281224" cy="39825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69437-B6EB-412C-B70F-28DB0DFE9A87}">
      <dsp:nvSpPr>
        <dsp:cNvPr id="0" name=""/>
        <dsp:cNvSpPr/>
      </dsp:nvSpPr>
      <dsp:spPr>
        <a:xfrm>
          <a:off x="6027501" y="0"/>
          <a:ext cx="1977986" cy="19126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76,08%</a:t>
          </a:r>
          <a:endParaRPr lang="es-ES" sz="5200" kern="1200" dirty="0"/>
        </a:p>
      </dsp:txBody>
      <dsp:txXfrm>
        <a:off x="6027501" y="0"/>
        <a:ext cx="1977986" cy="1912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F03FE-7216-4BE0-B80D-507AC8D075BC}">
      <dsp:nvSpPr>
        <dsp:cNvPr id="0" name=""/>
        <dsp:cNvSpPr/>
      </dsp:nvSpPr>
      <dsp:spPr>
        <a:xfrm rot="16200000">
          <a:off x="224" y="401"/>
          <a:ext cx="3199394" cy="319939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kern="1200" dirty="0" smtClean="0"/>
            <a:t>2.316 </a:t>
          </a:r>
          <a:endParaRPr lang="es-ES" sz="5600" kern="1200" dirty="0"/>
        </a:p>
      </dsp:txBody>
      <dsp:txXfrm rot="5400000">
        <a:off x="225" y="800248"/>
        <a:ext cx="2639500" cy="1599697"/>
      </dsp:txXfrm>
    </dsp:sp>
    <dsp:sp modelId="{C237C7A5-68BC-4DB4-8990-B7B3CF447C36}">
      <dsp:nvSpPr>
        <dsp:cNvPr id="0" name=""/>
        <dsp:cNvSpPr/>
      </dsp:nvSpPr>
      <dsp:spPr>
        <a:xfrm rot="5400000">
          <a:off x="4280243" y="401"/>
          <a:ext cx="3199394" cy="319939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kern="1200" dirty="0" smtClean="0"/>
            <a:t>9</a:t>
          </a:r>
          <a:endParaRPr lang="es-ES" sz="5600" kern="1200" dirty="0"/>
        </a:p>
      </dsp:txBody>
      <dsp:txXfrm rot="-5400000">
        <a:off x="4840138" y="800250"/>
        <a:ext cx="2639500" cy="1599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BB0FF-74C4-4EFA-B6C6-9E3D9B8F5975}">
      <dsp:nvSpPr>
        <dsp:cNvPr id="0" name=""/>
        <dsp:cNvSpPr/>
      </dsp:nvSpPr>
      <dsp:spPr>
        <a:xfrm rot="5400000">
          <a:off x="3514813" y="-1712901"/>
          <a:ext cx="811299" cy="446958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Se le recomienda a las dependencias, realizar constante revisión del aplicativo SAC para realizar las respuestas en tiempo oportuno</a:t>
          </a:r>
          <a:endParaRPr lang="es-ES" sz="1200" kern="1200" dirty="0"/>
        </a:p>
      </dsp:txBody>
      <dsp:txXfrm rot="-5400000">
        <a:off x="1685669" y="155847"/>
        <a:ext cx="4429983" cy="732091"/>
      </dsp:txXfrm>
    </dsp:sp>
    <dsp:sp modelId="{B0B62E89-BFA8-4A8F-BA00-1BA4484F83B3}">
      <dsp:nvSpPr>
        <dsp:cNvPr id="0" name=""/>
        <dsp:cNvSpPr/>
      </dsp:nvSpPr>
      <dsp:spPr>
        <a:xfrm>
          <a:off x="863193" y="14825"/>
          <a:ext cx="822476" cy="10141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1</a:t>
          </a:r>
          <a:endParaRPr lang="es-ES" sz="5100" kern="1200" dirty="0"/>
        </a:p>
      </dsp:txBody>
      <dsp:txXfrm>
        <a:off x="903343" y="54975"/>
        <a:ext cx="742176" cy="933824"/>
      </dsp:txXfrm>
    </dsp:sp>
    <dsp:sp modelId="{19585CBD-5B70-413B-B916-44FD207A8ABA}">
      <dsp:nvSpPr>
        <dsp:cNvPr id="0" name=""/>
        <dsp:cNvSpPr/>
      </dsp:nvSpPr>
      <dsp:spPr>
        <a:xfrm rot="5400000">
          <a:off x="3511872" y="-660792"/>
          <a:ext cx="811299" cy="4469587"/>
        </a:xfrm>
        <a:prstGeom prst="round2Same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Implementar los diferentes canales de atención (Telefónico, chat y PBX) y personal necesario para la atención de la oficina de servicio al ciudadano.</a:t>
          </a:r>
          <a:endParaRPr lang="es-ES" sz="1200" kern="1200" dirty="0"/>
        </a:p>
      </dsp:txBody>
      <dsp:txXfrm rot="-5400000">
        <a:off x="1682728" y="1207956"/>
        <a:ext cx="4429983" cy="732091"/>
      </dsp:txXfrm>
    </dsp:sp>
    <dsp:sp modelId="{BE5A80C5-2F78-43E1-BAB5-5924830C668D}">
      <dsp:nvSpPr>
        <dsp:cNvPr id="0" name=""/>
        <dsp:cNvSpPr/>
      </dsp:nvSpPr>
      <dsp:spPr>
        <a:xfrm>
          <a:off x="831414" y="1066939"/>
          <a:ext cx="851313" cy="1014124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2</a:t>
          </a:r>
          <a:endParaRPr lang="es-ES" sz="5100" kern="1200" dirty="0"/>
        </a:p>
      </dsp:txBody>
      <dsp:txXfrm>
        <a:off x="872972" y="1108497"/>
        <a:ext cx="768197" cy="931008"/>
      </dsp:txXfrm>
    </dsp:sp>
    <dsp:sp modelId="{C7A7809B-55D4-4AEE-A04C-BF3F01199BD4}">
      <dsp:nvSpPr>
        <dsp:cNvPr id="0" name=""/>
        <dsp:cNvSpPr/>
      </dsp:nvSpPr>
      <dsp:spPr>
        <a:xfrm rot="5400000">
          <a:off x="3506843" y="404038"/>
          <a:ext cx="811299" cy="4469587"/>
        </a:xfrm>
        <a:prstGeom prst="round2Same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Realizar la implementación de un sistema de gestión documental con el propósito de organizar la información al interior de la entidad, para hacer más fácil el acceso a ella tanto para la ciudadanía como para los servidores públicos. </a:t>
          </a:r>
          <a:endParaRPr lang="es-ES" sz="1200" kern="1200" dirty="0"/>
        </a:p>
      </dsp:txBody>
      <dsp:txXfrm rot="-5400000">
        <a:off x="1677699" y="2272786"/>
        <a:ext cx="4429983" cy="732091"/>
      </dsp:txXfrm>
    </dsp:sp>
    <dsp:sp modelId="{657FF8A1-48BD-4137-A0A9-F337EA5F744C}">
      <dsp:nvSpPr>
        <dsp:cNvPr id="0" name=""/>
        <dsp:cNvSpPr/>
      </dsp:nvSpPr>
      <dsp:spPr>
        <a:xfrm>
          <a:off x="831414" y="2131770"/>
          <a:ext cx="846285" cy="1014124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3</a:t>
          </a:r>
          <a:endParaRPr lang="es-ES" sz="5100" kern="1200" dirty="0"/>
        </a:p>
      </dsp:txBody>
      <dsp:txXfrm>
        <a:off x="872726" y="2173082"/>
        <a:ext cx="763661" cy="931500"/>
      </dsp:txXfrm>
    </dsp:sp>
    <dsp:sp modelId="{C00C0CF7-8BAB-4EC1-911C-DAF39D5E8C9F}">
      <dsp:nvSpPr>
        <dsp:cNvPr id="0" name=""/>
        <dsp:cNvSpPr/>
      </dsp:nvSpPr>
      <dsp:spPr>
        <a:xfrm rot="5400000">
          <a:off x="3484895" y="1468869"/>
          <a:ext cx="811299" cy="4469587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Realizar la implementación de un servicio de internet con mejor capacidad en todas las dependencias de la Alcaldía </a:t>
          </a:r>
          <a:r>
            <a:rPr lang="es-ES" sz="1200" kern="1200" smtClean="0"/>
            <a:t>de Quibdó. </a:t>
          </a:r>
          <a:endParaRPr lang="es-ES" sz="1200" kern="1200" dirty="0"/>
        </a:p>
      </dsp:txBody>
      <dsp:txXfrm rot="-5400000">
        <a:off x="1655751" y="3337617"/>
        <a:ext cx="4429983" cy="732091"/>
      </dsp:txXfrm>
    </dsp:sp>
    <dsp:sp modelId="{C4E18B31-731A-4BA6-84CE-8E0AA1545AEC}">
      <dsp:nvSpPr>
        <dsp:cNvPr id="0" name=""/>
        <dsp:cNvSpPr/>
      </dsp:nvSpPr>
      <dsp:spPr>
        <a:xfrm>
          <a:off x="831414" y="3196600"/>
          <a:ext cx="824337" cy="1014124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4</a:t>
          </a:r>
          <a:endParaRPr lang="es-ES" sz="5100" kern="1200" dirty="0"/>
        </a:p>
      </dsp:txBody>
      <dsp:txXfrm>
        <a:off x="871655" y="3236841"/>
        <a:ext cx="743855" cy="933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5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9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7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3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7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0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1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48FC-4C7A-4EE0-BE7C-7A01E76BBB7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2247" y="2286494"/>
            <a:ext cx="11172497" cy="1770500"/>
          </a:xfrm>
        </p:spPr>
        <p:txBody>
          <a:bodyPr>
            <a:noAutofit/>
          </a:bodyPr>
          <a:lstStyle/>
          <a:p>
            <a:pPr algn="l"/>
            <a:r>
              <a:rPr lang="es-ES" sz="4400" b="1" dirty="0" smtClean="0"/>
              <a:t>Informe de PQRSD y percepción de la ciudadanía </a:t>
            </a:r>
            <a:br>
              <a:rPr lang="es-ES" sz="4400" b="1" dirty="0" smtClean="0"/>
            </a:br>
            <a:r>
              <a:rPr lang="es-ES" sz="4400" b="1" dirty="0" smtClean="0"/>
              <a:t>Segundo trimestre de 2023</a:t>
            </a:r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21876" y="5065987"/>
            <a:ext cx="9144000" cy="1030014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es-ES" sz="2000" dirty="0"/>
              <a:t>Oficina de </a:t>
            </a:r>
            <a:r>
              <a:rPr lang="es-CO" sz="2000" dirty="0" smtClean="0"/>
              <a:t>Servicio</a:t>
            </a:r>
            <a:r>
              <a:rPr lang="es-ES" sz="2000" dirty="0" smtClean="0"/>
              <a:t> </a:t>
            </a:r>
            <a:r>
              <a:rPr lang="es-ES" sz="2000" dirty="0"/>
              <a:t>al </a:t>
            </a:r>
            <a:r>
              <a:rPr lang="es-ES" sz="2000" dirty="0" smtClean="0"/>
              <a:t>ciudadano - Alcaldía </a:t>
            </a:r>
            <a:r>
              <a:rPr lang="es-ES" sz="2000" dirty="0"/>
              <a:t>de Quibdó</a:t>
            </a:r>
            <a:br>
              <a:rPr lang="es-ES" sz="2000" dirty="0"/>
            </a:br>
            <a:r>
              <a:rPr lang="es-ES" sz="2000" dirty="0" smtClean="0"/>
              <a:t>30 </a:t>
            </a:r>
            <a:r>
              <a:rPr lang="es-ES" sz="2000" dirty="0"/>
              <a:t>de </a:t>
            </a:r>
            <a:r>
              <a:rPr lang="es-ES" sz="2000" dirty="0" smtClean="0"/>
              <a:t>junio </a:t>
            </a:r>
            <a:r>
              <a:rPr lang="es-ES" sz="2000" dirty="0"/>
              <a:t>de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463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08550"/>
              </p:ext>
            </p:extLst>
          </p:nvPr>
        </p:nvGraphicFramePr>
        <p:xfrm>
          <a:off x="2608263" y="1254125"/>
          <a:ext cx="6974752" cy="4351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028">
                  <a:extLst>
                    <a:ext uri="{9D8B030D-6E8A-4147-A177-3AD203B41FA5}">
                      <a16:colId xmlns:a16="http://schemas.microsoft.com/office/drawing/2014/main" val="3096977015"/>
                    </a:ext>
                  </a:extLst>
                </a:gridCol>
                <a:gridCol w="756754">
                  <a:extLst>
                    <a:ext uri="{9D8B030D-6E8A-4147-A177-3AD203B41FA5}">
                      <a16:colId xmlns:a16="http://schemas.microsoft.com/office/drawing/2014/main" val="2605729466"/>
                    </a:ext>
                  </a:extLst>
                </a:gridCol>
                <a:gridCol w="756754">
                  <a:extLst>
                    <a:ext uri="{9D8B030D-6E8A-4147-A177-3AD203B41FA5}">
                      <a16:colId xmlns:a16="http://schemas.microsoft.com/office/drawing/2014/main" val="2129547920"/>
                    </a:ext>
                  </a:extLst>
                </a:gridCol>
                <a:gridCol w="756754">
                  <a:extLst>
                    <a:ext uri="{9D8B030D-6E8A-4147-A177-3AD203B41FA5}">
                      <a16:colId xmlns:a16="http://schemas.microsoft.com/office/drawing/2014/main" val="2790567339"/>
                    </a:ext>
                  </a:extLst>
                </a:gridCol>
                <a:gridCol w="895493">
                  <a:extLst>
                    <a:ext uri="{9D8B030D-6E8A-4147-A177-3AD203B41FA5}">
                      <a16:colId xmlns:a16="http://schemas.microsoft.com/office/drawing/2014/main" val="3108837967"/>
                    </a:ext>
                  </a:extLst>
                </a:gridCol>
                <a:gridCol w="1172969">
                  <a:extLst>
                    <a:ext uri="{9D8B030D-6E8A-4147-A177-3AD203B41FA5}">
                      <a16:colId xmlns:a16="http://schemas.microsoft.com/office/drawing/2014/main" val="3535143464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9286755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Almacén y Archivo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65487244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Comisaría de Familia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79246789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Acción Comunal JAC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91096908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Cultura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76120181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Etnias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94555535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Juventudes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8905155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Victimas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6823675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Cuerpo de Bomberos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1572427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Inspección de Policía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39202265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Cobro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Coactivo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53572555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Control Interno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17533780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Control Interno Disciplinario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24206899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Cooperación Internacional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95522374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Fiscalización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13598197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Gestión de Riesgo y Desastre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25351419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Rentas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91542532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Servicio al Ciudadano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3441545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SISBEN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20340698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Talento Humano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8367896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Urbanismos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7478963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Jurídica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63990823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05466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19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207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7. Oportunidad de respuestas </a:t>
            </a:r>
            <a:endParaRPr lang="es-ES" sz="3600" dirty="0"/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4138418969"/>
              </p:ext>
            </p:extLst>
          </p:nvPr>
        </p:nvGraphicFramePr>
        <p:xfrm>
          <a:off x="1620520" y="2156390"/>
          <a:ext cx="8152130" cy="1912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CuadroTexto 21"/>
          <p:cNvSpPr txBox="1"/>
          <p:nvPr/>
        </p:nvSpPr>
        <p:spPr>
          <a:xfrm>
            <a:off x="613114" y="4263210"/>
            <a:ext cx="5636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aumento en la oportunidad de respuesta es significativo, pero es evidencia la baja en el mes de junio, dado que algunas dependencias tuvieron problemas de conectividad y no podías brindar la respuesta a las peticiones en el aplicativo.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207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/>
              <a:t>8</a:t>
            </a:r>
            <a:r>
              <a:rPr lang="es-ES" sz="3600" dirty="0" smtClean="0"/>
              <a:t>. </a:t>
            </a:r>
            <a:r>
              <a:rPr lang="es-ES" sz="3600" dirty="0"/>
              <a:t>Cantidad y motivo de </a:t>
            </a:r>
            <a:r>
              <a:rPr lang="es-ES" sz="3600" dirty="0" smtClean="0"/>
              <a:t>reclamos y sugerencias recibidas </a:t>
            </a:r>
            <a:endParaRPr lang="es-ES" sz="36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92426" y="2435215"/>
            <a:ext cx="56365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Durante este periodo, no se recibió ningún tipo de reclamo, ni sugerencia por parte de la ciudadanía.  </a:t>
            </a:r>
          </a:p>
          <a:p>
            <a:pPr algn="just"/>
            <a:r>
              <a:rPr lang="es-ES" dirty="0" smtClean="0"/>
              <a:t>Es decir que se recibieron:</a:t>
            </a:r>
          </a:p>
          <a:p>
            <a:pPr algn="just"/>
            <a:r>
              <a:rPr lang="es-ES" dirty="0" smtClean="0"/>
              <a:t>CINCO (5) Quejas</a:t>
            </a:r>
          </a:p>
          <a:p>
            <a:pPr algn="just"/>
            <a:r>
              <a:rPr lang="es-ES" dirty="0" smtClean="0"/>
              <a:t>UN (1) RECLAMO </a:t>
            </a:r>
          </a:p>
          <a:p>
            <a:pPr algn="just"/>
            <a:r>
              <a:rPr lang="es-ES" dirty="0" smtClean="0"/>
              <a:t>CERO (0) SUGERENCIAS</a:t>
            </a:r>
            <a:endParaRPr lang="es-ES" dirty="0"/>
          </a:p>
          <a:p>
            <a:pPr algn="just"/>
            <a:endParaRPr lang="en-US" dirty="0"/>
          </a:p>
        </p:txBody>
      </p:sp>
      <p:pic>
        <p:nvPicPr>
          <p:cNvPr id="2" name="Imagen 1" descr="Basseta: Comisión Especial de Sugerencias y Reclamacion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2332672"/>
            <a:ext cx="3162300" cy="24669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09659" y="4291816"/>
            <a:ext cx="689554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En la apertura del buzón de sugerencia, no se presentaron sugerencias.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5718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255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9. </a:t>
            </a:r>
            <a:r>
              <a:rPr lang="es-ES" sz="3600" dirty="0"/>
              <a:t>Tiempo promedio de respuesta por </a:t>
            </a:r>
            <a:r>
              <a:rPr lang="es-ES" sz="3600" dirty="0" smtClean="0"/>
              <a:t>dependencia</a:t>
            </a:r>
            <a:endParaRPr lang="es-ES" sz="36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14484"/>
              </p:ext>
            </p:extLst>
          </p:nvPr>
        </p:nvGraphicFramePr>
        <p:xfrm>
          <a:off x="2679700" y="1905000"/>
          <a:ext cx="68326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1928">
                  <a:extLst>
                    <a:ext uri="{9D8B030D-6E8A-4147-A177-3AD203B41FA5}">
                      <a16:colId xmlns:a16="http://schemas.microsoft.com/office/drawing/2014/main" val="243861815"/>
                    </a:ext>
                  </a:extLst>
                </a:gridCol>
                <a:gridCol w="2270672">
                  <a:extLst>
                    <a:ext uri="{9D8B030D-6E8A-4147-A177-3AD203B41FA5}">
                      <a16:colId xmlns:a16="http://schemas.microsoft.com/office/drawing/2014/main" val="24385449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OPORTUNIDAD RESPUESTA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710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Juventudes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6889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Cuerpo de Bomberos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814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Control Interno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0618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Control Interno Disciplinario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8464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Cooperación Internacional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357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Gestión de Riesgo y Desastre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456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Urbanismos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263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Desarrollo Económico, Turismo y Competitividad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05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la Mujer, Género y Diversidad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7544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Despacho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764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Inclusión Social y Cohesión Social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96,97%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1367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Victimas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831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Gobierno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95,68%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5650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Servicio al Ciudadano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04272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Etnias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4444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11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679700" y="1619250"/>
          <a:ext cx="6832600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8850">
                  <a:extLst>
                    <a:ext uri="{9D8B030D-6E8A-4147-A177-3AD203B41FA5}">
                      <a16:colId xmlns:a16="http://schemas.microsoft.com/office/drawing/2014/main" val="2665976949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25602325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Secretaría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92,86%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253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Secretaría de Deporte, Recreación y Cultura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90,43%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2814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Secretaría de Planeación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88,63%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50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Secretaría de Infraestructura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87,78%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1837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Oficina de Rentas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86,89%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9928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Inspección de Policía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85,05%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14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Oficina Jurídica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84,00%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782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Secretaría de Salud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82,35%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806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Oficina de Talento Humano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81,82%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953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Secretaría de Medio Ambiente y Biodiversidad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79,82%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199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Coordinación Acción Comunal JAC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79,73%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2422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Almacén y Archivo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77,78%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960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Secretaría de Hacienda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75,45%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50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Oficina de Cobro Coactivo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71,10%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8339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Oficina de Fiscalización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2892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Secretaría de Movilidad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44,89%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7865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Oficina de SISBEN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39,61%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8538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Coordinación de Cultura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14,29%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49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Comisaría de Familia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540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65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255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10. </a:t>
            </a:r>
            <a:r>
              <a:rPr lang="es-ES" sz="3600" dirty="0"/>
              <a:t>Percepción de la ciudadanía los productos, servicios y trámites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849821" y="2038904"/>
            <a:ext cx="73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PQRSD 						ENCUESTAS</a:t>
            </a:r>
            <a:endParaRPr lang="en-U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60090629"/>
              </p:ext>
            </p:extLst>
          </p:nvPr>
        </p:nvGraphicFramePr>
        <p:xfrm>
          <a:off x="1578304" y="2223570"/>
          <a:ext cx="7479862" cy="3200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 descr="&lt;strong&gt;Quibdó&lt;/strong&gt; – Wikipedia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718" y="3058510"/>
            <a:ext cx="1051034" cy="159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75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04194" y="1015662"/>
            <a:ext cx="73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Resultado de encuestas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049742179"/>
              </p:ext>
            </p:extLst>
          </p:nvPr>
        </p:nvGraphicFramePr>
        <p:xfrm>
          <a:off x="623613" y="1486480"/>
          <a:ext cx="4347779" cy="330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23613" y="4888213"/>
            <a:ext cx="563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4178087475"/>
              </p:ext>
            </p:extLst>
          </p:nvPr>
        </p:nvGraphicFramePr>
        <p:xfrm>
          <a:off x="5122216" y="1486480"/>
          <a:ext cx="5538951" cy="330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1861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3613" y="4888213"/>
            <a:ext cx="563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951824864"/>
              </p:ext>
            </p:extLst>
          </p:nvPr>
        </p:nvGraphicFramePr>
        <p:xfrm>
          <a:off x="381876" y="1293384"/>
          <a:ext cx="4904827" cy="37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034356485"/>
              </p:ext>
            </p:extLst>
          </p:nvPr>
        </p:nvGraphicFramePr>
        <p:xfrm>
          <a:off x="5910316" y="1293383"/>
          <a:ext cx="4904829" cy="42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589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97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891540" y="347413"/>
            <a:ext cx="9469821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ES" sz="3600" dirty="0" smtClean="0"/>
              <a:t>11. Conclusiones</a:t>
            </a:r>
          </a:p>
        </p:txBody>
      </p:sp>
      <p:pic>
        <p:nvPicPr>
          <p:cNvPr id="2" name="Imagen 1" descr="Papeles sueltos: Las &lt;strong&gt;conclusiones&lt;/strong&gt; y revisión de la introducción y objetvo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79" y="1282829"/>
            <a:ext cx="2352380" cy="292523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61987" y="1064230"/>
            <a:ext cx="3541988" cy="437198"/>
          </a:xfrm>
          <a:prstGeom prst="roundRect">
            <a:avLst>
              <a:gd name="adj" fmla="val 26851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Informe de PQRSD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167823" y="1186013"/>
            <a:ext cx="3210910" cy="437198"/>
          </a:xfrm>
          <a:prstGeom prst="roundRect">
            <a:avLst>
              <a:gd name="adj" fmla="val 26851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Informe de Percepció</a:t>
            </a:r>
            <a:r>
              <a:rPr lang="es-ES" dirty="0"/>
              <a:t>n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31470" y="1612607"/>
            <a:ext cx="4750584" cy="3863816"/>
          </a:xfrm>
          <a:prstGeom prst="roundRect">
            <a:avLst>
              <a:gd name="adj" fmla="val 617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Comparando las PQRSD del actual trimestre, con el mismo trimestre del año anterior, </a:t>
            </a:r>
            <a:r>
              <a:rPr lang="es-ES" sz="1400" dirty="0" smtClean="0"/>
              <a:t>disminuyo </a:t>
            </a:r>
            <a:r>
              <a:rPr lang="es-ES" sz="1400" dirty="0"/>
              <a:t>el número de peticiones recibidas en la entidad en un </a:t>
            </a:r>
            <a:r>
              <a:rPr lang="es-ES" sz="1400" dirty="0" smtClean="0"/>
              <a:t>2% aproximadamente, </a:t>
            </a:r>
            <a:r>
              <a:rPr lang="es-ES" sz="1400" dirty="0"/>
              <a:t>pasando de un total de </a:t>
            </a:r>
            <a:r>
              <a:rPr lang="es-ES" sz="1400" dirty="0" smtClean="0"/>
              <a:t>2.362 a 2.316 requerimiento.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El canal de atención más utilizado </a:t>
            </a:r>
            <a:r>
              <a:rPr lang="es-ES" sz="1400" dirty="0" smtClean="0"/>
              <a:t>por la ciudadanía para </a:t>
            </a:r>
            <a:r>
              <a:rPr lang="es-ES" sz="1400" dirty="0"/>
              <a:t>el presente trimestre </a:t>
            </a:r>
            <a:r>
              <a:rPr lang="es-ES" sz="1400" dirty="0" smtClean="0"/>
              <a:t>continua siendo </a:t>
            </a:r>
            <a:r>
              <a:rPr lang="es-ES" sz="1400" dirty="0"/>
              <a:t>el </a:t>
            </a:r>
            <a:r>
              <a:rPr lang="es-ES" sz="1400" dirty="0" smtClean="0"/>
              <a:t>presencial, </a:t>
            </a:r>
            <a:r>
              <a:rPr lang="es-ES" sz="1400" dirty="0"/>
              <a:t>con un total de </a:t>
            </a:r>
            <a:r>
              <a:rPr lang="es-ES" sz="1400" dirty="0" smtClean="0"/>
              <a:t>1.953, </a:t>
            </a:r>
            <a:r>
              <a:rPr lang="es-ES" sz="1400" dirty="0"/>
              <a:t>equivalente al </a:t>
            </a:r>
            <a:r>
              <a:rPr lang="es-ES" sz="1400" dirty="0" smtClean="0"/>
              <a:t>84%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De las peticiones registradas que requieren respuesta, el 100% </a:t>
            </a:r>
            <a:r>
              <a:rPr lang="es-ES" sz="1400" dirty="0" smtClean="0"/>
              <a:t>asignadas y se finaliza el trimestre sin requerimientos vencidos.</a:t>
            </a: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S</a:t>
            </a:r>
            <a:r>
              <a:rPr lang="es-ES" sz="1400" dirty="0" smtClean="0"/>
              <a:t>e </a:t>
            </a:r>
            <a:r>
              <a:rPr lang="es-ES" sz="1400" dirty="0"/>
              <a:t>registraron </a:t>
            </a:r>
            <a:r>
              <a:rPr lang="es-ES" sz="1400" dirty="0" smtClean="0"/>
              <a:t>cinco (5) quejas y un (1) reclamo </a:t>
            </a:r>
            <a:r>
              <a:rPr lang="es-ES" sz="1400" dirty="0"/>
              <a:t>durante el presente </a:t>
            </a:r>
            <a:r>
              <a:rPr lang="es-ES" sz="1400" dirty="0" smtClean="0"/>
              <a:t>trimestre, todas resueltas de acuerdo a la normativa.</a:t>
            </a: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/>
              <a:t>No </a:t>
            </a:r>
            <a:r>
              <a:rPr lang="es-ES" sz="1400" dirty="0"/>
              <a:t>se registraron reclamos durante el presente trimestre </a:t>
            </a:r>
            <a:endParaRPr lang="es-E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/>
              <a:t>No </a:t>
            </a:r>
            <a:r>
              <a:rPr lang="es-ES" sz="1400" dirty="0"/>
              <a:t>se presentaron </a:t>
            </a:r>
            <a:r>
              <a:rPr lang="es-ES" sz="1400" dirty="0" smtClean="0"/>
              <a:t>sugerencias en este canal y en los buzones de sugerencia.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544599" y="1720027"/>
            <a:ext cx="4433791" cy="2149197"/>
          </a:xfrm>
          <a:prstGeom prst="roundRect">
            <a:avLst>
              <a:gd name="adj" fmla="val 973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 obtiene buena percepción por parte de la ciudadanía, tanto a la atención como en la calidad de las respuestas otorgadas por los funcionarios.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 obtiene buena percepción por parte de la ciudadanía respecto a las respuestas otorgadas a sus peticiones. </a:t>
            </a:r>
          </a:p>
        </p:txBody>
      </p:sp>
    </p:spTree>
    <p:extLst>
      <p:ext uri="{BB962C8B-B14F-4D97-AF65-F5344CB8AC3E}">
        <p14:creationId xmlns:p14="http://schemas.microsoft.com/office/powerpoint/2010/main" val="3394485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255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12. Recomendaciones</a:t>
            </a:r>
            <a:endParaRPr lang="es-ES" sz="3600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544517122"/>
              </p:ext>
            </p:extLst>
          </p:nvPr>
        </p:nvGraphicFramePr>
        <p:xfrm>
          <a:off x="1605652" y="1856496"/>
          <a:ext cx="6983730" cy="4212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442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1323" y="1077062"/>
            <a:ext cx="9144000" cy="827041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/>
              <a:t>Contenido</a:t>
            </a:r>
            <a:endParaRPr lang="en-US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8374" y="2064604"/>
            <a:ext cx="6620158" cy="103001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Introducción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Acceso a la información pública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PQRSD recibidas en el trimestre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Comparación de PQRSD recibidas en periodos anteriores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PQRSD recibidas por canal de atención 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PQRSD asignadas por dependencias 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Oportunidad de respuestas </a:t>
            </a:r>
          </a:p>
          <a:p>
            <a:pPr algn="r"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7" name="Rectángulo 6"/>
          <p:cNvSpPr/>
          <p:nvPr/>
        </p:nvSpPr>
        <p:spPr>
          <a:xfrm>
            <a:off x="5965300" y="1925618"/>
            <a:ext cx="6096000" cy="1900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Cantidad y motivo de reclamos recibidos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Tiempo promedio de respuesta por dependencia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Percepción de la ciudadanía los productos, servicios y trámites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Conclusiones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Recomendaciones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145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4868" y="2226833"/>
            <a:ext cx="9144000" cy="376517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sz="2000" dirty="0" smtClean="0"/>
              <a:t>Este documento corresponde a informe de Peticiones, Quejas, Reclamos, Sugerencias y Denuncias (PQRSD) recibidas y atendidas por las dependencias y oficinas de la Alcaldia de Quibdó y la percepción de los trámites y servicios evaluados por cada uno de los ciudadanos atendidos durante el segundo trimestre del año, comprendido del 1° de abril a el 30 de junio de 2023. </a:t>
            </a:r>
          </a:p>
          <a:p>
            <a:pPr algn="just">
              <a:lnSpc>
                <a:spcPct val="120000"/>
              </a:lnSpc>
            </a:pPr>
            <a:r>
              <a:rPr lang="es-ES" sz="2000" dirty="0" smtClean="0"/>
              <a:t>La finalidad de este informe es determinar la oportunidad de las respuestas y el nivel de percepción de los servicios y trámites ofrecidos por la Alcaldia de Quibdó a nuestros ciudadanos y en el evento de ser necesario, formular recomendaciones, para el mejoramiento continuo de la prestación del servicio a los usuarios por parte de la Entidad.</a:t>
            </a:r>
            <a:endParaRPr lang="en-US" sz="20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94868" y="991498"/>
            <a:ext cx="9144000" cy="123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s-ES" sz="3500" dirty="0" smtClean="0"/>
              <a:t>Introducción </a:t>
            </a:r>
          </a:p>
        </p:txBody>
      </p:sp>
    </p:spTree>
    <p:extLst>
      <p:ext uri="{BB962C8B-B14F-4D97-AF65-F5344CB8AC3E}">
        <p14:creationId xmlns:p14="http://schemas.microsoft.com/office/powerpoint/2010/main" val="31064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4868" y="2226833"/>
            <a:ext cx="9144000" cy="31842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sz="2000" dirty="0"/>
              <a:t>S</a:t>
            </a:r>
            <a:r>
              <a:rPr lang="es-ES" sz="2000" dirty="0" smtClean="0"/>
              <a:t>e informa que en el portal web a través del enlace www.quibdo-choco.gov.co, se encuentra disponible la información a la que se refiere la mencionada ley, para que los usuarios consulten los temas de su interés. </a:t>
            </a:r>
          </a:p>
          <a:p>
            <a:pPr algn="just">
              <a:lnSpc>
                <a:spcPct val="120000"/>
              </a:lnSpc>
            </a:pPr>
            <a:r>
              <a:rPr lang="es-ES" sz="2000" dirty="0" smtClean="0"/>
              <a:t>De acuerdo con los datos consolidados en los diferentes canales de atención, durante el segundo trimestre del año 2023, se recibieron 2,316 PQRSD. </a:t>
            </a:r>
          </a:p>
          <a:p>
            <a:pPr algn="just">
              <a:lnSpc>
                <a:spcPct val="120000"/>
              </a:lnSpc>
            </a:pPr>
            <a:r>
              <a:rPr lang="es-ES" sz="2000" dirty="0" smtClean="0"/>
              <a:t>No se negó el acceso a ninguna petición, conforme a lo informado por las dependencias a las cuales les fueron asignadas las mismas.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94868" y="991498"/>
            <a:ext cx="9144000" cy="123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>
              <a:lnSpc>
                <a:spcPct val="120000"/>
              </a:lnSpc>
              <a:buFont typeface="+mj-lt"/>
              <a:buAutoNum type="arabicPeriod" startAt="2"/>
            </a:pPr>
            <a:r>
              <a:rPr lang="es-ES" sz="3500" dirty="0" smtClean="0"/>
              <a:t>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28622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492744" y="847663"/>
            <a:ext cx="9144000" cy="802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s-ES" sz="3500" dirty="0" smtClean="0"/>
              <a:t>3. PQRSD Recibidas en el trimestre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874909985"/>
              </p:ext>
            </p:extLst>
          </p:nvPr>
        </p:nvGraphicFramePr>
        <p:xfrm>
          <a:off x="534266" y="1856127"/>
          <a:ext cx="4657164" cy="386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921814773"/>
              </p:ext>
            </p:extLst>
          </p:nvPr>
        </p:nvGraphicFramePr>
        <p:xfrm>
          <a:off x="5725696" y="1572633"/>
          <a:ext cx="5489004" cy="371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49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3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70408" y="878443"/>
            <a:ext cx="10373842" cy="86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s-ES" sz="3500" dirty="0" smtClean="0"/>
              <a:t>4. Comparación de PQRSD recibidas en periodos anteriores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017299598"/>
              </p:ext>
            </p:extLst>
          </p:nvPr>
        </p:nvGraphicFramePr>
        <p:xfrm>
          <a:off x="571554" y="2189800"/>
          <a:ext cx="5637793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546466" y="2904175"/>
            <a:ext cx="5636501" cy="1520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aumento en el PQRSD recibidas en el trimestre actual comparado con el mismo en el año anterior, corresponde a la implementación del Sistema de Atención al Ciudadano SAC, dado que todas las PQRSD de la entidad deben ser recibidas por este medio.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9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3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961404997"/>
              </p:ext>
            </p:extLst>
          </p:nvPr>
        </p:nvGraphicFramePr>
        <p:xfrm>
          <a:off x="6219234" y="1560639"/>
          <a:ext cx="5336256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407057" y="2434944"/>
            <a:ext cx="54023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En el trimestre anterior se presento el aumento en los meses de febrero y marzo dado los pagos de los diferentes impuestos, para los meses de abril y mayo respecto al trimestre anterior se presenta una disminución dado que el tramite solo se realiza en el primer trimestre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187943" y="1231938"/>
            <a:ext cx="9144000" cy="90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ES" sz="3600" dirty="0" smtClean="0"/>
              <a:t>5. PQRSD </a:t>
            </a:r>
            <a:r>
              <a:rPr lang="es-ES" sz="3600" dirty="0"/>
              <a:t>recibidas por canal de atención 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671018994"/>
              </p:ext>
            </p:extLst>
          </p:nvPr>
        </p:nvGraphicFramePr>
        <p:xfrm>
          <a:off x="800576" y="2336171"/>
          <a:ext cx="5127258" cy="297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41666" y="2938135"/>
            <a:ext cx="5636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canal más utilizado sigue siendo el presencial, pero a aumentado el uso del canal WEB</a:t>
            </a:r>
            <a:r>
              <a:rPr lang="es-ES" dirty="0"/>
              <a:t> </a:t>
            </a:r>
            <a:r>
              <a:rPr lang="es-ES" dirty="0" smtClean="0"/>
              <a:t>y correo electrónico dado la efectividad en el proceso de radicación mediante el aplicativo 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8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20717" y="788770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6. PQRSD </a:t>
            </a:r>
            <a:r>
              <a:rPr lang="es-ES" sz="3600" dirty="0"/>
              <a:t>asignadas por dependencias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754825"/>
              </p:ext>
            </p:extLst>
          </p:nvPr>
        </p:nvGraphicFramePr>
        <p:xfrm>
          <a:off x="2123090" y="1846262"/>
          <a:ext cx="7484460" cy="3351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8666">
                  <a:extLst>
                    <a:ext uri="{9D8B030D-6E8A-4147-A177-3AD203B41FA5}">
                      <a16:colId xmlns:a16="http://schemas.microsoft.com/office/drawing/2014/main" val="533975873"/>
                    </a:ext>
                  </a:extLst>
                </a:gridCol>
                <a:gridCol w="812057">
                  <a:extLst>
                    <a:ext uri="{9D8B030D-6E8A-4147-A177-3AD203B41FA5}">
                      <a16:colId xmlns:a16="http://schemas.microsoft.com/office/drawing/2014/main" val="2573267276"/>
                    </a:ext>
                  </a:extLst>
                </a:gridCol>
                <a:gridCol w="812057">
                  <a:extLst>
                    <a:ext uri="{9D8B030D-6E8A-4147-A177-3AD203B41FA5}">
                      <a16:colId xmlns:a16="http://schemas.microsoft.com/office/drawing/2014/main" val="2177009468"/>
                    </a:ext>
                  </a:extLst>
                </a:gridCol>
                <a:gridCol w="812057">
                  <a:extLst>
                    <a:ext uri="{9D8B030D-6E8A-4147-A177-3AD203B41FA5}">
                      <a16:colId xmlns:a16="http://schemas.microsoft.com/office/drawing/2014/main" val="3145927708"/>
                    </a:ext>
                  </a:extLst>
                </a:gridCol>
                <a:gridCol w="960935">
                  <a:extLst>
                    <a:ext uri="{9D8B030D-6E8A-4147-A177-3AD203B41FA5}">
                      <a16:colId xmlns:a16="http://schemas.microsoft.com/office/drawing/2014/main" val="1045498523"/>
                    </a:ext>
                  </a:extLst>
                </a:gridCol>
                <a:gridCol w="1258688">
                  <a:extLst>
                    <a:ext uri="{9D8B030D-6E8A-4147-A177-3AD203B41FA5}">
                      <a16:colId xmlns:a16="http://schemas.microsoft.com/office/drawing/2014/main" val="4086832488"/>
                    </a:ext>
                  </a:extLst>
                </a:gridCol>
              </a:tblGrid>
              <a:tr h="192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5803588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Deporte, Recreación y Cultura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8200"/>
                  </a:ext>
                </a:extLst>
              </a:tr>
              <a:tr h="34835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Desarrollo Económico, Turismo y Competitividad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010833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Despacho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2022169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Gobierno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951553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Hacienda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64755"/>
                  </a:ext>
                </a:extLst>
              </a:tr>
              <a:tr h="34835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Inclusión Social y Cohesión Social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581758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Infraestructura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691456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la Mujer, Género y Diversidad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131777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Medio Ambiente y Biodiversidad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944094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Movilidad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4083863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Planeación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8756553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Salud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9355340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172572"/>
                  </a:ext>
                </a:extLst>
              </a:tr>
              <a:tr h="19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Educación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9813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994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6F97559B4497640815FFE7368068AF7" ma:contentTypeVersion="2" ma:contentTypeDescription="Crear nuevo documento." ma:contentTypeScope="" ma:versionID="db21501f55a1746808334d935a8db224">
  <xsd:schema xmlns:xsd="http://www.w3.org/2001/XMLSchema" xmlns:xs="http://www.w3.org/2001/XMLSchema" xmlns:p="http://schemas.microsoft.com/office/2006/metadata/properties" xmlns:ns2="538ef492-84b6-45ef-a6b6-d404662b89a7" targetNamespace="http://schemas.microsoft.com/office/2006/metadata/properties" ma:root="true" ma:fieldsID="99fb30bf2a2879b89f1823222e2ed88f" ns2:_="">
    <xsd:import namespace="538ef492-84b6-45ef-a6b6-d404662b89a7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Fec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8ef492-84b6-45ef-a6b6-d404662b89a7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Note">
          <xsd:maxLength value="255"/>
        </xsd:restriction>
      </xsd:simpleType>
    </xsd:element>
    <xsd:element name="Fecha" ma:index="9" nillable="true" ma:displayName="Fecha" ma:format="DateOnly" ma:internalName="Fech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538ef492-84b6-45ef-a6b6-d404662b89a7">2023-07-07T05:00:00+00:00</Fecha>
    <Descripci_x00f3_n xmlns="538ef492-84b6-45ef-a6b6-d404662b89a7">Informe de PQRSD y percepción de la ciudadanía  Primer trimestre de 2023</Descripci_x00f3_n>
  </documentManagement>
</p:properties>
</file>

<file path=customXml/itemProps1.xml><?xml version="1.0" encoding="utf-8"?>
<ds:datastoreItem xmlns:ds="http://schemas.openxmlformats.org/officeDocument/2006/customXml" ds:itemID="{37C33487-C4E6-4683-8B3B-46CB742FC2ED}"/>
</file>

<file path=customXml/itemProps2.xml><?xml version="1.0" encoding="utf-8"?>
<ds:datastoreItem xmlns:ds="http://schemas.openxmlformats.org/officeDocument/2006/customXml" ds:itemID="{88CCADDA-CBAC-4B58-8D5A-D137D8777774}"/>
</file>

<file path=customXml/itemProps3.xml><?xml version="1.0" encoding="utf-8"?>
<ds:datastoreItem xmlns:ds="http://schemas.openxmlformats.org/officeDocument/2006/customXml" ds:itemID="{F412A882-C3EF-4531-9C52-C5DD4F5CB06D}"/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1520</Words>
  <Application>Microsoft Office PowerPoint</Application>
  <PresentationFormat>Panorámica</PresentationFormat>
  <Paragraphs>386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Informe de PQRSD y percepción de la ciudadanía  Segundo trimestre de 2023 </vt:lpstr>
      <vt:lpstr>Contenido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PQRSD y percepción de la ciudadanía  Primer trimestre de 2023</dc:title>
  <dc:creator>Alcaldia</dc:creator>
  <cp:lastModifiedBy>Alcaldia</cp:lastModifiedBy>
  <cp:revision>74</cp:revision>
  <dcterms:created xsi:type="dcterms:W3CDTF">2023-07-12T20:57:06Z</dcterms:created>
  <dcterms:modified xsi:type="dcterms:W3CDTF">2023-11-16T22:15:05Z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0x01010076F97559B4497640815FFE7368068AF7</vt:lpwstr>
  </property>
</Properties>
</file>